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3"/>
  </p:notesMasterIdLst>
  <p:handoutMasterIdLst>
    <p:handoutMasterId r:id="rId44"/>
  </p:handoutMasterIdLst>
  <p:sldIdLst>
    <p:sldId id="265" r:id="rId2"/>
    <p:sldId id="329" r:id="rId3"/>
    <p:sldId id="310" r:id="rId4"/>
    <p:sldId id="323" r:id="rId5"/>
    <p:sldId id="326" r:id="rId6"/>
    <p:sldId id="320" r:id="rId7"/>
    <p:sldId id="358" r:id="rId8"/>
    <p:sldId id="321" r:id="rId9"/>
    <p:sldId id="327" r:id="rId10"/>
    <p:sldId id="349" r:id="rId11"/>
    <p:sldId id="324" r:id="rId12"/>
    <p:sldId id="325" r:id="rId13"/>
    <p:sldId id="359" r:id="rId14"/>
    <p:sldId id="328" r:id="rId15"/>
    <p:sldId id="334" r:id="rId16"/>
    <p:sldId id="335" r:id="rId17"/>
    <p:sldId id="330" r:id="rId18"/>
    <p:sldId id="331" r:id="rId19"/>
    <p:sldId id="332" r:id="rId20"/>
    <p:sldId id="333" r:id="rId21"/>
    <p:sldId id="336" r:id="rId22"/>
    <p:sldId id="337" r:id="rId23"/>
    <p:sldId id="338" r:id="rId24"/>
    <p:sldId id="340" r:id="rId25"/>
    <p:sldId id="339" r:id="rId26"/>
    <p:sldId id="352" r:id="rId27"/>
    <p:sldId id="351" r:id="rId28"/>
    <p:sldId id="341" r:id="rId29"/>
    <p:sldId id="342" r:id="rId30"/>
    <p:sldId id="343" r:id="rId31"/>
    <p:sldId id="344" r:id="rId32"/>
    <p:sldId id="345" r:id="rId33"/>
    <p:sldId id="346" r:id="rId34"/>
    <p:sldId id="353" r:id="rId35"/>
    <p:sldId id="354" r:id="rId36"/>
    <p:sldId id="348" r:id="rId37"/>
    <p:sldId id="347" r:id="rId38"/>
    <p:sldId id="350" r:id="rId39"/>
    <p:sldId id="356" r:id="rId40"/>
    <p:sldId id="355" r:id="rId41"/>
    <p:sldId id="357" r:id="rId42"/>
  </p:sldIdLst>
  <p:sldSz cx="12188825" cy="6858000"/>
  <p:notesSz cx="6858000" cy="9144000"/>
  <p:custDataLst>
    <p:tags r:id="rId45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F9E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38" autoAdjust="0"/>
    <p:restoredTop sz="93364" autoAdjust="0"/>
  </p:normalViewPr>
  <p:slideViewPr>
    <p:cSldViewPr showGuides="1">
      <p:cViewPr varScale="1">
        <p:scale>
          <a:sx n="95" d="100"/>
          <a:sy n="95" d="100"/>
        </p:scale>
        <p:origin x="208" y="376"/>
      </p:cViewPr>
      <p:guideLst>
        <p:guide pos="3839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85" d="100"/>
          <a:sy n="85" d="100"/>
        </p:scale>
        <p:origin x="3928" y="16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94C6EAD-3B5F-3C4B-8F74-E6D626E8230F}" type="doc">
      <dgm:prSet loTypeId="urn:microsoft.com/office/officeart/2005/8/layout/venn3" loCatId="" qsTypeId="urn:microsoft.com/office/officeart/2005/8/quickstyle/3d4" qsCatId="3D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62BAE6DD-1FC4-E748-A403-47B15C81D35F}">
      <dgm:prSet phldrT="[Text]"/>
      <dgm:spPr>
        <a:solidFill>
          <a:schemeClr val="accent4">
            <a:hueOff val="0"/>
            <a:satOff val="0"/>
            <a:lumOff val="0"/>
          </a:schemeClr>
        </a:solidFill>
      </dgm:spPr>
      <dgm:t>
        <a:bodyPr/>
        <a:lstStyle/>
        <a:p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Popular (Top 3 in Data Science)</a:t>
          </a:r>
        </a:p>
      </dgm:t>
    </dgm:pt>
    <dgm:pt modelId="{12DA012C-BABC-6D4A-824F-FF217FE2081A}" type="parTrans" cxnId="{5B40BF1D-4771-3B40-A7A6-087DF1C139E9}">
      <dgm:prSet/>
      <dgm:spPr/>
      <dgm:t>
        <a:bodyPr/>
        <a:lstStyle/>
        <a:p>
          <a:endParaRPr lang="en-US"/>
        </a:p>
      </dgm:t>
    </dgm:pt>
    <dgm:pt modelId="{1CEC3ECC-74BE-0E47-A6C5-6E4A4897E5F8}" type="sibTrans" cxnId="{5B40BF1D-4771-3B40-A7A6-087DF1C139E9}">
      <dgm:prSet/>
      <dgm:spPr/>
      <dgm:t>
        <a:bodyPr/>
        <a:lstStyle/>
        <a:p>
          <a:endParaRPr lang="en-US"/>
        </a:p>
      </dgm:t>
    </dgm:pt>
    <dgm:pt modelId="{83FB9352-00A5-2C43-9B32-46F5BAABD3BB}">
      <dgm:prSet phldrT="[Text]"/>
      <dgm:spPr>
        <a:solidFill>
          <a:schemeClr val="accent4">
            <a:hueOff val="-3110148"/>
            <a:satOff val="5562"/>
            <a:lumOff val="1451"/>
          </a:schemeClr>
        </a:solidFill>
      </dgm:spPr>
      <dgm:t>
        <a:bodyPr/>
        <a:lstStyle/>
        <a:p>
          <a:r>
            <a:rPr lang="en-US" dirty="0"/>
            <a:t>Strong in graphics and statistics</a:t>
          </a:r>
        </a:p>
      </dgm:t>
    </dgm:pt>
    <dgm:pt modelId="{9F98E6DA-F828-1C47-BFA9-94C233C42C98}" type="parTrans" cxnId="{25CAE203-DF93-BC43-A4EA-BDFA87DA6FE0}">
      <dgm:prSet/>
      <dgm:spPr/>
      <dgm:t>
        <a:bodyPr/>
        <a:lstStyle/>
        <a:p>
          <a:endParaRPr lang="en-US"/>
        </a:p>
      </dgm:t>
    </dgm:pt>
    <dgm:pt modelId="{81B07BFF-D217-4249-A7D6-AE1CA3F34E10}" type="sibTrans" cxnId="{25CAE203-DF93-BC43-A4EA-BDFA87DA6FE0}">
      <dgm:prSet/>
      <dgm:spPr/>
      <dgm:t>
        <a:bodyPr/>
        <a:lstStyle/>
        <a:p>
          <a:endParaRPr lang="en-US"/>
        </a:p>
      </dgm:t>
    </dgm:pt>
    <dgm:pt modelId="{39BF94F4-AE18-A444-821A-868FFE72E7CF}">
      <dgm:prSet phldrT="[Text]"/>
      <dgm:spPr>
        <a:solidFill>
          <a:schemeClr val="accent4">
            <a:hueOff val="-6220296"/>
            <a:satOff val="11125"/>
            <a:lumOff val="2902"/>
          </a:schemeClr>
        </a:solidFill>
      </dgm:spPr>
      <dgm:t>
        <a:bodyPr/>
        <a:lstStyle/>
        <a:p>
          <a:r>
            <a:rPr lang="en-US" dirty="0"/>
            <a:t>Fast and efficient</a:t>
          </a:r>
        </a:p>
      </dgm:t>
    </dgm:pt>
    <dgm:pt modelId="{D566DB7C-A9B1-3142-B488-70848DB3372F}" type="parTrans" cxnId="{2AFE0AD8-3730-C445-A324-18C40C32F288}">
      <dgm:prSet/>
      <dgm:spPr/>
      <dgm:t>
        <a:bodyPr/>
        <a:lstStyle/>
        <a:p>
          <a:endParaRPr lang="en-US"/>
        </a:p>
      </dgm:t>
    </dgm:pt>
    <dgm:pt modelId="{9EB2F8EE-9745-414C-8D50-44D43B4089A7}" type="sibTrans" cxnId="{2AFE0AD8-3730-C445-A324-18C40C32F288}">
      <dgm:prSet/>
      <dgm:spPr/>
      <dgm:t>
        <a:bodyPr/>
        <a:lstStyle/>
        <a:p>
          <a:endParaRPr lang="en-US"/>
        </a:p>
      </dgm:t>
    </dgm:pt>
    <dgm:pt modelId="{14C7122B-3928-4049-8A9F-0292B55B6C63}">
      <dgm:prSet phldrT="[Text]"/>
      <dgm:spPr>
        <a:solidFill>
          <a:schemeClr val="accent4">
            <a:hueOff val="-9330444"/>
            <a:satOff val="16687"/>
            <a:lumOff val="4353"/>
          </a:schemeClr>
        </a:solidFill>
      </dgm:spPr>
      <dgm:t>
        <a:bodyPr/>
        <a:lstStyle/>
        <a:p>
          <a:r>
            <a:rPr lang="en-US" dirty="0"/>
            <a:t>Open source</a:t>
          </a:r>
        </a:p>
      </dgm:t>
    </dgm:pt>
    <dgm:pt modelId="{A490D1B1-691D-FE44-B85E-C84498AAB0C2}" type="parTrans" cxnId="{2092201D-91DB-E147-A98D-97CD01C09671}">
      <dgm:prSet/>
      <dgm:spPr/>
      <dgm:t>
        <a:bodyPr/>
        <a:lstStyle/>
        <a:p>
          <a:endParaRPr lang="en-US"/>
        </a:p>
      </dgm:t>
    </dgm:pt>
    <dgm:pt modelId="{C63923D8-0343-D14F-8445-D89EFC8AA074}" type="sibTrans" cxnId="{2092201D-91DB-E147-A98D-97CD01C09671}">
      <dgm:prSet/>
      <dgm:spPr/>
      <dgm:t>
        <a:bodyPr/>
        <a:lstStyle/>
        <a:p>
          <a:endParaRPr lang="en-US"/>
        </a:p>
      </dgm:t>
    </dgm:pt>
    <dgm:pt modelId="{926E3ABD-B959-DE47-A390-9304B581FF8E}">
      <dgm:prSet/>
      <dgm:spPr>
        <a:solidFill>
          <a:schemeClr val="accent4">
            <a:hueOff val="-12440591"/>
            <a:satOff val="22250"/>
            <a:lumOff val="5804"/>
          </a:schemeClr>
        </a:solidFill>
      </dgm:spPr>
      <dgm:t>
        <a:bodyPr/>
        <a:lstStyle/>
        <a:p>
          <a:r>
            <a:rPr lang="en-US" dirty="0"/>
            <a:t>Can be automated</a:t>
          </a:r>
        </a:p>
      </dgm:t>
    </dgm:pt>
    <dgm:pt modelId="{06AB4571-F58A-5E4E-BD93-59714ECDC43A}" type="parTrans" cxnId="{9503ED5B-0C2A-D54C-BC70-5BF093408CED}">
      <dgm:prSet/>
      <dgm:spPr/>
      <dgm:t>
        <a:bodyPr/>
        <a:lstStyle/>
        <a:p>
          <a:endParaRPr lang="en-US"/>
        </a:p>
      </dgm:t>
    </dgm:pt>
    <dgm:pt modelId="{B5B30326-E517-6548-B1AF-E90A6B8ED9CA}" type="sibTrans" cxnId="{9503ED5B-0C2A-D54C-BC70-5BF093408CED}">
      <dgm:prSet/>
      <dgm:spPr/>
      <dgm:t>
        <a:bodyPr/>
        <a:lstStyle/>
        <a:p>
          <a:endParaRPr lang="en-US"/>
        </a:p>
      </dgm:t>
    </dgm:pt>
    <dgm:pt modelId="{ED6BDE8D-5D2B-1641-B173-7F7D152B9F1D}">
      <dgm:prSet/>
      <dgm:spPr>
        <a:solidFill>
          <a:schemeClr val="accent4">
            <a:hueOff val="-15550739"/>
            <a:satOff val="27812"/>
            <a:lumOff val="7255"/>
          </a:schemeClr>
        </a:solidFill>
      </dgm:spPr>
      <dgm:t>
        <a:bodyPr/>
        <a:lstStyle/>
        <a:p>
          <a:r>
            <a:rPr lang="en-US" dirty="0"/>
            <a:t>Useful for careers in many fields!</a:t>
          </a:r>
        </a:p>
      </dgm:t>
    </dgm:pt>
    <dgm:pt modelId="{043F30CC-9B9D-3B4B-B8CC-AB5EB876BA00}" type="parTrans" cxnId="{EB06E85A-EB6E-9549-AC43-D5DC6739E1A7}">
      <dgm:prSet/>
      <dgm:spPr/>
      <dgm:t>
        <a:bodyPr/>
        <a:lstStyle/>
        <a:p>
          <a:endParaRPr lang="en-US"/>
        </a:p>
      </dgm:t>
    </dgm:pt>
    <dgm:pt modelId="{31F00736-DD65-3946-AB44-FBF5B531B6F0}" type="sibTrans" cxnId="{EB06E85A-EB6E-9549-AC43-D5DC6739E1A7}">
      <dgm:prSet/>
      <dgm:spPr/>
      <dgm:t>
        <a:bodyPr/>
        <a:lstStyle/>
        <a:p>
          <a:endParaRPr lang="en-US"/>
        </a:p>
      </dgm:t>
    </dgm:pt>
    <dgm:pt modelId="{799E2129-EB1C-9840-8279-8FF98EF9CA14}" type="pres">
      <dgm:prSet presAssocID="{E94C6EAD-3B5F-3C4B-8F74-E6D626E8230F}" presName="Name0" presStyleCnt="0">
        <dgm:presLayoutVars>
          <dgm:dir/>
          <dgm:resizeHandles val="exact"/>
        </dgm:presLayoutVars>
      </dgm:prSet>
      <dgm:spPr/>
    </dgm:pt>
    <dgm:pt modelId="{46650CEB-FF2E-4C42-BDD5-C1638C1F96D9}" type="pres">
      <dgm:prSet presAssocID="{62BAE6DD-1FC4-E748-A403-47B15C81D35F}" presName="Name5" presStyleLbl="vennNode1" presStyleIdx="0" presStyleCnt="6">
        <dgm:presLayoutVars>
          <dgm:bulletEnabled val="1"/>
        </dgm:presLayoutVars>
      </dgm:prSet>
      <dgm:spPr/>
    </dgm:pt>
    <dgm:pt modelId="{7E8E632C-DDD6-7B40-BAF1-BCD515353FF3}" type="pres">
      <dgm:prSet presAssocID="{1CEC3ECC-74BE-0E47-A6C5-6E4A4897E5F8}" presName="space" presStyleCnt="0"/>
      <dgm:spPr/>
    </dgm:pt>
    <dgm:pt modelId="{48507F6C-D5D9-2946-8D4C-8FDFC69F709E}" type="pres">
      <dgm:prSet presAssocID="{83FB9352-00A5-2C43-9B32-46F5BAABD3BB}" presName="Name5" presStyleLbl="vennNode1" presStyleIdx="1" presStyleCnt="6">
        <dgm:presLayoutVars>
          <dgm:bulletEnabled val="1"/>
        </dgm:presLayoutVars>
      </dgm:prSet>
      <dgm:spPr/>
    </dgm:pt>
    <dgm:pt modelId="{BC526675-92FB-2949-AF26-B7A29AE041B7}" type="pres">
      <dgm:prSet presAssocID="{81B07BFF-D217-4249-A7D6-AE1CA3F34E10}" presName="space" presStyleCnt="0"/>
      <dgm:spPr/>
    </dgm:pt>
    <dgm:pt modelId="{8D4E9A11-159D-EA4B-BEFD-C944B3D079B3}" type="pres">
      <dgm:prSet presAssocID="{39BF94F4-AE18-A444-821A-868FFE72E7CF}" presName="Name5" presStyleLbl="vennNode1" presStyleIdx="2" presStyleCnt="6">
        <dgm:presLayoutVars>
          <dgm:bulletEnabled val="1"/>
        </dgm:presLayoutVars>
      </dgm:prSet>
      <dgm:spPr/>
    </dgm:pt>
    <dgm:pt modelId="{50A3153F-E1BA-CA42-B5E2-0CD81914C140}" type="pres">
      <dgm:prSet presAssocID="{9EB2F8EE-9745-414C-8D50-44D43B4089A7}" presName="space" presStyleCnt="0"/>
      <dgm:spPr/>
    </dgm:pt>
    <dgm:pt modelId="{83073C5E-B462-444C-9BC4-C5F6CAAB054A}" type="pres">
      <dgm:prSet presAssocID="{14C7122B-3928-4049-8A9F-0292B55B6C63}" presName="Name5" presStyleLbl="vennNode1" presStyleIdx="3" presStyleCnt="6">
        <dgm:presLayoutVars>
          <dgm:bulletEnabled val="1"/>
        </dgm:presLayoutVars>
      </dgm:prSet>
      <dgm:spPr/>
    </dgm:pt>
    <dgm:pt modelId="{039D746D-1CCD-C840-809A-324E64DF3B34}" type="pres">
      <dgm:prSet presAssocID="{C63923D8-0343-D14F-8445-D89EFC8AA074}" presName="space" presStyleCnt="0"/>
      <dgm:spPr/>
    </dgm:pt>
    <dgm:pt modelId="{57647EB6-8A75-C44B-A21D-99D6EDD0926E}" type="pres">
      <dgm:prSet presAssocID="{926E3ABD-B959-DE47-A390-9304B581FF8E}" presName="Name5" presStyleLbl="vennNode1" presStyleIdx="4" presStyleCnt="6">
        <dgm:presLayoutVars>
          <dgm:bulletEnabled val="1"/>
        </dgm:presLayoutVars>
      </dgm:prSet>
      <dgm:spPr/>
    </dgm:pt>
    <dgm:pt modelId="{96DDC16E-E3B4-0E46-B6DD-E8E1FDE039F2}" type="pres">
      <dgm:prSet presAssocID="{B5B30326-E517-6548-B1AF-E90A6B8ED9CA}" presName="space" presStyleCnt="0"/>
      <dgm:spPr/>
    </dgm:pt>
    <dgm:pt modelId="{12F8BED6-F79B-0B48-9FCA-8B0676BCCA51}" type="pres">
      <dgm:prSet presAssocID="{ED6BDE8D-5D2B-1641-B173-7F7D152B9F1D}" presName="Name5" presStyleLbl="vennNode1" presStyleIdx="5" presStyleCnt="6">
        <dgm:presLayoutVars>
          <dgm:bulletEnabled val="1"/>
        </dgm:presLayoutVars>
      </dgm:prSet>
      <dgm:spPr/>
    </dgm:pt>
  </dgm:ptLst>
  <dgm:cxnLst>
    <dgm:cxn modelId="{25CAE203-DF93-BC43-A4EA-BDFA87DA6FE0}" srcId="{E94C6EAD-3B5F-3C4B-8F74-E6D626E8230F}" destId="{83FB9352-00A5-2C43-9B32-46F5BAABD3BB}" srcOrd="1" destOrd="0" parTransId="{9F98E6DA-F828-1C47-BFA9-94C233C42C98}" sibTransId="{81B07BFF-D217-4249-A7D6-AE1CA3F34E10}"/>
    <dgm:cxn modelId="{B1E83608-97F7-FB4E-BE10-64934078C694}" type="presOf" srcId="{14C7122B-3928-4049-8A9F-0292B55B6C63}" destId="{83073C5E-B462-444C-9BC4-C5F6CAAB054A}" srcOrd="0" destOrd="0" presId="urn:microsoft.com/office/officeart/2005/8/layout/venn3"/>
    <dgm:cxn modelId="{DF001515-1322-E040-93D5-A5003384F328}" type="presOf" srcId="{39BF94F4-AE18-A444-821A-868FFE72E7CF}" destId="{8D4E9A11-159D-EA4B-BEFD-C944B3D079B3}" srcOrd="0" destOrd="0" presId="urn:microsoft.com/office/officeart/2005/8/layout/venn3"/>
    <dgm:cxn modelId="{2092201D-91DB-E147-A98D-97CD01C09671}" srcId="{E94C6EAD-3B5F-3C4B-8F74-E6D626E8230F}" destId="{14C7122B-3928-4049-8A9F-0292B55B6C63}" srcOrd="3" destOrd="0" parTransId="{A490D1B1-691D-FE44-B85E-C84498AAB0C2}" sibTransId="{C63923D8-0343-D14F-8445-D89EFC8AA074}"/>
    <dgm:cxn modelId="{5B40BF1D-4771-3B40-A7A6-087DF1C139E9}" srcId="{E94C6EAD-3B5F-3C4B-8F74-E6D626E8230F}" destId="{62BAE6DD-1FC4-E748-A403-47B15C81D35F}" srcOrd="0" destOrd="0" parTransId="{12DA012C-BABC-6D4A-824F-FF217FE2081A}" sibTransId="{1CEC3ECC-74BE-0E47-A6C5-6E4A4897E5F8}"/>
    <dgm:cxn modelId="{220C8F36-A9FD-D94B-BDC4-5D89C5C0D987}" type="presOf" srcId="{926E3ABD-B959-DE47-A390-9304B581FF8E}" destId="{57647EB6-8A75-C44B-A21D-99D6EDD0926E}" srcOrd="0" destOrd="0" presId="urn:microsoft.com/office/officeart/2005/8/layout/venn3"/>
    <dgm:cxn modelId="{EB06E85A-EB6E-9549-AC43-D5DC6739E1A7}" srcId="{E94C6EAD-3B5F-3C4B-8F74-E6D626E8230F}" destId="{ED6BDE8D-5D2B-1641-B173-7F7D152B9F1D}" srcOrd="5" destOrd="0" parTransId="{043F30CC-9B9D-3B4B-B8CC-AB5EB876BA00}" sibTransId="{31F00736-DD65-3946-AB44-FBF5B531B6F0}"/>
    <dgm:cxn modelId="{9503ED5B-0C2A-D54C-BC70-5BF093408CED}" srcId="{E94C6EAD-3B5F-3C4B-8F74-E6D626E8230F}" destId="{926E3ABD-B959-DE47-A390-9304B581FF8E}" srcOrd="4" destOrd="0" parTransId="{06AB4571-F58A-5E4E-BD93-59714ECDC43A}" sibTransId="{B5B30326-E517-6548-B1AF-E90A6B8ED9CA}"/>
    <dgm:cxn modelId="{5A1F208E-6443-9948-9E01-65456DADB8AB}" type="presOf" srcId="{83FB9352-00A5-2C43-9B32-46F5BAABD3BB}" destId="{48507F6C-D5D9-2946-8D4C-8FDFC69F709E}" srcOrd="0" destOrd="0" presId="urn:microsoft.com/office/officeart/2005/8/layout/venn3"/>
    <dgm:cxn modelId="{5DA2F5AE-8072-9545-AC8B-5D0896365171}" type="presOf" srcId="{62BAE6DD-1FC4-E748-A403-47B15C81D35F}" destId="{46650CEB-FF2E-4C42-BDD5-C1638C1F96D9}" srcOrd="0" destOrd="0" presId="urn:microsoft.com/office/officeart/2005/8/layout/venn3"/>
    <dgm:cxn modelId="{EFFBCCB7-01E1-E84A-8882-CE3B94786CF0}" type="presOf" srcId="{E94C6EAD-3B5F-3C4B-8F74-E6D626E8230F}" destId="{799E2129-EB1C-9840-8279-8FF98EF9CA14}" srcOrd="0" destOrd="0" presId="urn:microsoft.com/office/officeart/2005/8/layout/venn3"/>
    <dgm:cxn modelId="{A385D7C2-865A-3A40-AE9E-AA6B7929D5CF}" type="presOf" srcId="{ED6BDE8D-5D2B-1641-B173-7F7D152B9F1D}" destId="{12F8BED6-F79B-0B48-9FCA-8B0676BCCA51}" srcOrd="0" destOrd="0" presId="urn:microsoft.com/office/officeart/2005/8/layout/venn3"/>
    <dgm:cxn modelId="{2AFE0AD8-3730-C445-A324-18C40C32F288}" srcId="{E94C6EAD-3B5F-3C4B-8F74-E6D626E8230F}" destId="{39BF94F4-AE18-A444-821A-868FFE72E7CF}" srcOrd="2" destOrd="0" parTransId="{D566DB7C-A9B1-3142-B488-70848DB3372F}" sibTransId="{9EB2F8EE-9745-414C-8D50-44D43B4089A7}"/>
    <dgm:cxn modelId="{2913C0D4-6201-9246-B377-1BF02D638E3D}" type="presParOf" srcId="{799E2129-EB1C-9840-8279-8FF98EF9CA14}" destId="{46650CEB-FF2E-4C42-BDD5-C1638C1F96D9}" srcOrd="0" destOrd="0" presId="urn:microsoft.com/office/officeart/2005/8/layout/venn3"/>
    <dgm:cxn modelId="{44AABBA9-ADA7-4A4C-A3CB-7182B6312C10}" type="presParOf" srcId="{799E2129-EB1C-9840-8279-8FF98EF9CA14}" destId="{7E8E632C-DDD6-7B40-BAF1-BCD515353FF3}" srcOrd="1" destOrd="0" presId="urn:microsoft.com/office/officeart/2005/8/layout/venn3"/>
    <dgm:cxn modelId="{E4DC5FFA-34E8-4C4D-9751-B5DE16223D19}" type="presParOf" srcId="{799E2129-EB1C-9840-8279-8FF98EF9CA14}" destId="{48507F6C-D5D9-2946-8D4C-8FDFC69F709E}" srcOrd="2" destOrd="0" presId="urn:microsoft.com/office/officeart/2005/8/layout/venn3"/>
    <dgm:cxn modelId="{A69E238B-19C4-874F-8157-ED6D06B60366}" type="presParOf" srcId="{799E2129-EB1C-9840-8279-8FF98EF9CA14}" destId="{BC526675-92FB-2949-AF26-B7A29AE041B7}" srcOrd="3" destOrd="0" presId="urn:microsoft.com/office/officeart/2005/8/layout/venn3"/>
    <dgm:cxn modelId="{A3BFC22F-CF60-7246-A377-0D2F46DF0360}" type="presParOf" srcId="{799E2129-EB1C-9840-8279-8FF98EF9CA14}" destId="{8D4E9A11-159D-EA4B-BEFD-C944B3D079B3}" srcOrd="4" destOrd="0" presId="urn:microsoft.com/office/officeart/2005/8/layout/venn3"/>
    <dgm:cxn modelId="{983B4564-82AC-3142-A077-0037184B5EB1}" type="presParOf" srcId="{799E2129-EB1C-9840-8279-8FF98EF9CA14}" destId="{50A3153F-E1BA-CA42-B5E2-0CD81914C140}" srcOrd="5" destOrd="0" presId="urn:microsoft.com/office/officeart/2005/8/layout/venn3"/>
    <dgm:cxn modelId="{436BAB80-E616-AF4D-BF0D-15A5BA5FDFC9}" type="presParOf" srcId="{799E2129-EB1C-9840-8279-8FF98EF9CA14}" destId="{83073C5E-B462-444C-9BC4-C5F6CAAB054A}" srcOrd="6" destOrd="0" presId="urn:microsoft.com/office/officeart/2005/8/layout/venn3"/>
    <dgm:cxn modelId="{26A8E54A-2598-3B41-AA38-4509AC4CF9B9}" type="presParOf" srcId="{799E2129-EB1C-9840-8279-8FF98EF9CA14}" destId="{039D746D-1CCD-C840-809A-324E64DF3B34}" srcOrd="7" destOrd="0" presId="urn:microsoft.com/office/officeart/2005/8/layout/venn3"/>
    <dgm:cxn modelId="{38CA1E71-F493-2B4A-9BFA-E25C41D4CE2D}" type="presParOf" srcId="{799E2129-EB1C-9840-8279-8FF98EF9CA14}" destId="{57647EB6-8A75-C44B-A21D-99D6EDD0926E}" srcOrd="8" destOrd="0" presId="urn:microsoft.com/office/officeart/2005/8/layout/venn3"/>
    <dgm:cxn modelId="{F0D7D046-5B6E-6B48-BB86-7A263D8844A7}" type="presParOf" srcId="{799E2129-EB1C-9840-8279-8FF98EF9CA14}" destId="{96DDC16E-E3B4-0E46-B6DD-E8E1FDE039F2}" srcOrd="9" destOrd="0" presId="urn:microsoft.com/office/officeart/2005/8/layout/venn3"/>
    <dgm:cxn modelId="{E8250D74-715D-1D49-BCB2-EF29540BA719}" type="presParOf" srcId="{799E2129-EB1C-9840-8279-8FF98EF9CA14}" destId="{12F8BED6-F79B-0B48-9FCA-8B0676BCCA51}" srcOrd="10" destOrd="0" presId="urn:microsoft.com/office/officeart/2005/8/layout/ven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650CEB-FF2E-4C42-BDD5-C1638C1F96D9}">
      <dsp:nvSpPr>
        <dsp:cNvPr id="0" name=""/>
        <dsp:cNvSpPr/>
      </dsp:nvSpPr>
      <dsp:spPr>
        <a:xfrm>
          <a:off x="1432" y="927533"/>
          <a:ext cx="2346387" cy="2346387"/>
        </a:xfrm>
        <a:prstGeom prst="ellipse">
          <a:avLst/>
        </a:prstGeom>
        <a:solidFill>
          <a:schemeClr val="accent4">
            <a:hueOff val="0"/>
            <a:satOff val="0"/>
            <a:lum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29129" tIns="30480" rIns="129129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Arial" panose="020B0604020202020204" pitchFamily="34" charset="0"/>
              <a:cs typeface="Arial" panose="020B0604020202020204" pitchFamily="34" charset="0"/>
            </a:rPr>
            <a:t>Popular (Top 3 in Data Science)</a:t>
          </a:r>
        </a:p>
      </dsp:txBody>
      <dsp:txXfrm>
        <a:off x="345052" y="1271153"/>
        <a:ext cx="1659147" cy="1659147"/>
      </dsp:txXfrm>
    </dsp:sp>
    <dsp:sp modelId="{48507F6C-D5D9-2946-8D4C-8FDFC69F709E}">
      <dsp:nvSpPr>
        <dsp:cNvPr id="0" name=""/>
        <dsp:cNvSpPr/>
      </dsp:nvSpPr>
      <dsp:spPr>
        <a:xfrm>
          <a:off x="1878542" y="927533"/>
          <a:ext cx="2346387" cy="2346387"/>
        </a:xfrm>
        <a:prstGeom prst="ellipse">
          <a:avLst/>
        </a:prstGeom>
        <a:solidFill>
          <a:schemeClr val="accent4">
            <a:hueOff val="-3110148"/>
            <a:satOff val="5562"/>
            <a:lumOff val="1451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29129" tIns="30480" rIns="129129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Strong in graphics and statistics</a:t>
          </a:r>
        </a:p>
      </dsp:txBody>
      <dsp:txXfrm>
        <a:off x="2222162" y="1271153"/>
        <a:ext cx="1659147" cy="1659147"/>
      </dsp:txXfrm>
    </dsp:sp>
    <dsp:sp modelId="{8D4E9A11-159D-EA4B-BEFD-C944B3D079B3}">
      <dsp:nvSpPr>
        <dsp:cNvPr id="0" name=""/>
        <dsp:cNvSpPr/>
      </dsp:nvSpPr>
      <dsp:spPr>
        <a:xfrm>
          <a:off x="3755651" y="927533"/>
          <a:ext cx="2346387" cy="2346387"/>
        </a:xfrm>
        <a:prstGeom prst="ellipse">
          <a:avLst/>
        </a:prstGeom>
        <a:solidFill>
          <a:schemeClr val="accent4">
            <a:hueOff val="-6220296"/>
            <a:satOff val="11125"/>
            <a:lumOff val="2902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29129" tIns="30480" rIns="129129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Fast and efficient</a:t>
          </a:r>
        </a:p>
      </dsp:txBody>
      <dsp:txXfrm>
        <a:off x="4099271" y="1271153"/>
        <a:ext cx="1659147" cy="1659147"/>
      </dsp:txXfrm>
    </dsp:sp>
    <dsp:sp modelId="{83073C5E-B462-444C-9BC4-C5F6CAAB054A}">
      <dsp:nvSpPr>
        <dsp:cNvPr id="0" name=""/>
        <dsp:cNvSpPr/>
      </dsp:nvSpPr>
      <dsp:spPr>
        <a:xfrm>
          <a:off x="5632761" y="927533"/>
          <a:ext cx="2346387" cy="2346387"/>
        </a:xfrm>
        <a:prstGeom prst="ellipse">
          <a:avLst/>
        </a:prstGeom>
        <a:solidFill>
          <a:schemeClr val="accent4">
            <a:hueOff val="-9330444"/>
            <a:satOff val="16687"/>
            <a:lumOff val="4353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29129" tIns="30480" rIns="129129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Open source</a:t>
          </a:r>
        </a:p>
      </dsp:txBody>
      <dsp:txXfrm>
        <a:off x="5976381" y="1271153"/>
        <a:ext cx="1659147" cy="1659147"/>
      </dsp:txXfrm>
    </dsp:sp>
    <dsp:sp modelId="{57647EB6-8A75-C44B-A21D-99D6EDD0926E}">
      <dsp:nvSpPr>
        <dsp:cNvPr id="0" name=""/>
        <dsp:cNvSpPr/>
      </dsp:nvSpPr>
      <dsp:spPr>
        <a:xfrm>
          <a:off x="7509870" y="927533"/>
          <a:ext cx="2346387" cy="2346387"/>
        </a:xfrm>
        <a:prstGeom prst="ellipse">
          <a:avLst/>
        </a:prstGeom>
        <a:solidFill>
          <a:schemeClr val="accent4">
            <a:hueOff val="-12440591"/>
            <a:satOff val="22250"/>
            <a:lumOff val="5804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29129" tIns="30480" rIns="129129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Can be automated</a:t>
          </a:r>
        </a:p>
      </dsp:txBody>
      <dsp:txXfrm>
        <a:off x="7853490" y="1271153"/>
        <a:ext cx="1659147" cy="1659147"/>
      </dsp:txXfrm>
    </dsp:sp>
    <dsp:sp modelId="{12F8BED6-F79B-0B48-9FCA-8B0676BCCA51}">
      <dsp:nvSpPr>
        <dsp:cNvPr id="0" name=""/>
        <dsp:cNvSpPr/>
      </dsp:nvSpPr>
      <dsp:spPr>
        <a:xfrm>
          <a:off x="9386980" y="927533"/>
          <a:ext cx="2346387" cy="2346387"/>
        </a:xfrm>
        <a:prstGeom prst="ellipse">
          <a:avLst/>
        </a:prstGeom>
        <a:solidFill>
          <a:schemeClr val="accent4">
            <a:hueOff val="-15550739"/>
            <a:satOff val="27812"/>
            <a:lumOff val="7255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29129" tIns="30480" rIns="129129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Useful for careers in many fields!</a:t>
          </a:r>
        </a:p>
      </dsp:txBody>
      <dsp:txXfrm>
        <a:off x="9730600" y="1271153"/>
        <a:ext cx="1659147" cy="165914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3">
  <dgm:title val=""/>
  <dgm:desc val=""/>
  <dgm:catLst>
    <dgm:cat type="relationship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fallback" val="2D"/>
        </dgm:alg>
      </dgm:if>
      <dgm:else name="Name3">
        <dgm:alg type="lin">
          <dgm:param type="fallback" val="2D"/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refType="w" refFor="ch" refPtType="node"/>
      <dgm:constr type="w" for="ch" forName="space" refType="w" refFor="ch" refPtType="node" fact="-0.2"/>
      <dgm:constr type="primFontSz" for="ch" ptType="node" op="equ" val="65"/>
    </dgm:constrLst>
    <dgm:ruleLst/>
    <dgm:forEach name="Name4" axis="ch" ptType="node">
      <dgm:layoutNode name="Name5" styleLbl="vennNode1">
        <dgm:varLst>
          <dgm:bulletEnabled val="1"/>
        </dgm:varLst>
        <dgm:alg type="tx">
          <dgm:param type="txAnchorVertCh" val="mid"/>
          <dgm:param type="txAnchorHorzCh" val="ctr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tMarg" refType="primFontSz" fact="0.1"/>
          <dgm:constr type="bMarg" refType="primFontSz" fact="0.1"/>
          <dgm:constr type="lMarg" refType="w" fact="0.156"/>
          <dgm:constr type="rMarg" refType="w" fact="0.156"/>
        </dgm:constrLst>
        <dgm:ruleLst>
          <dgm:rule type="primFontSz" val="5" fact="NaN" max="NaN"/>
        </dgm:ruleLst>
      </dgm:layoutNode>
      <dgm:forEach name="Name6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088EAF-6ECA-4616-85EF-35AA19C641F3}" type="datetimeFigureOut">
              <a:rPr lang="en-US"/>
              <a:t>5/24/19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F912AB-2776-42F2-A957-313FC7EFEDB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320657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BD2D7A-D230-4F91-BD59-0A39C2703BA8}" type="datetimeFigureOut">
              <a:rPr lang="en-US"/>
              <a:t>5/24/19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3199CD-3E1B-4AE6-990F-76F925F5EA9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76579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Give specific example of something I have done in R in job setting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6630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6471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9360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Give </a:t>
            </a:r>
            <a:r>
              <a:rPr lang="en-US" dirty="0" err="1"/>
              <a:t>Github</a:t>
            </a:r>
            <a:r>
              <a:rPr lang="en-US" dirty="0"/>
              <a:t> link on </a:t>
            </a:r>
            <a:r>
              <a:rPr lang="en-US" dirty="0" err="1"/>
              <a:t>slidesou</a:t>
            </a:r>
            <a:r>
              <a:rPr lang="en-US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4509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Give </a:t>
            </a:r>
            <a:r>
              <a:rPr lang="en-US" dirty="0" err="1"/>
              <a:t>Github</a:t>
            </a:r>
            <a:r>
              <a:rPr lang="en-US" dirty="0"/>
              <a:t> link on </a:t>
            </a:r>
            <a:r>
              <a:rPr lang="en-US" dirty="0" err="1"/>
              <a:t>slidesou</a:t>
            </a:r>
            <a:r>
              <a:rPr lang="en-US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1897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Give </a:t>
            </a:r>
            <a:r>
              <a:rPr lang="en-US" dirty="0" err="1"/>
              <a:t>Github</a:t>
            </a:r>
            <a:r>
              <a:rPr lang="en-US" dirty="0"/>
              <a:t> link on </a:t>
            </a:r>
            <a:r>
              <a:rPr lang="en-US" dirty="0" err="1"/>
              <a:t>slidesou</a:t>
            </a:r>
            <a:r>
              <a:rPr lang="en-US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073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Give </a:t>
            </a:r>
            <a:r>
              <a:rPr lang="en-US" dirty="0" err="1"/>
              <a:t>Github</a:t>
            </a:r>
            <a:r>
              <a:rPr lang="en-US" dirty="0"/>
              <a:t> link on </a:t>
            </a:r>
            <a:r>
              <a:rPr lang="en-US" dirty="0" err="1"/>
              <a:t>slidesou</a:t>
            </a:r>
            <a:r>
              <a:rPr lang="en-US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7985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Give </a:t>
            </a:r>
            <a:r>
              <a:rPr lang="en-US" dirty="0" err="1"/>
              <a:t>Github</a:t>
            </a:r>
            <a:r>
              <a:rPr lang="en-US" dirty="0"/>
              <a:t> link on </a:t>
            </a:r>
            <a:r>
              <a:rPr lang="en-US" dirty="0" err="1"/>
              <a:t>slidesou</a:t>
            </a:r>
            <a:r>
              <a:rPr lang="en-US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4983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Give </a:t>
            </a:r>
            <a:r>
              <a:rPr lang="en-US" dirty="0" err="1"/>
              <a:t>Github</a:t>
            </a:r>
            <a:r>
              <a:rPr lang="en-US" dirty="0"/>
              <a:t> link on </a:t>
            </a:r>
            <a:r>
              <a:rPr lang="en-US" dirty="0" err="1"/>
              <a:t>slidesou</a:t>
            </a:r>
            <a:r>
              <a:rPr lang="en-US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7992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Give </a:t>
            </a:r>
            <a:r>
              <a:rPr lang="en-US" dirty="0" err="1"/>
              <a:t>Github</a:t>
            </a:r>
            <a:r>
              <a:rPr lang="en-US" dirty="0"/>
              <a:t> link on </a:t>
            </a:r>
            <a:r>
              <a:rPr lang="en-US" dirty="0" err="1"/>
              <a:t>slidesou</a:t>
            </a:r>
            <a:r>
              <a:rPr lang="en-US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9631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Give </a:t>
            </a:r>
            <a:r>
              <a:rPr lang="en-US" dirty="0" err="1"/>
              <a:t>Github</a:t>
            </a:r>
            <a:r>
              <a:rPr lang="en-US" dirty="0"/>
              <a:t> link on </a:t>
            </a:r>
            <a:r>
              <a:rPr lang="en-US" dirty="0" err="1"/>
              <a:t>slidesou</a:t>
            </a:r>
            <a:r>
              <a:rPr lang="en-US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5240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18732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Give </a:t>
            </a:r>
            <a:r>
              <a:rPr lang="en-US" dirty="0" err="1"/>
              <a:t>Github</a:t>
            </a:r>
            <a:r>
              <a:rPr lang="en-US" dirty="0"/>
              <a:t> link on </a:t>
            </a:r>
            <a:r>
              <a:rPr lang="en-US" dirty="0" err="1"/>
              <a:t>slidesou</a:t>
            </a:r>
            <a:r>
              <a:rPr lang="en-US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94037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Give </a:t>
            </a:r>
            <a:r>
              <a:rPr lang="en-US" dirty="0" err="1"/>
              <a:t>Github</a:t>
            </a:r>
            <a:r>
              <a:rPr lang="en-US" dirty="0"/>
              <a:t> link on </a:t>
            </a:r>
            <a:r>
              <a:rPr lang="en-US" dirty="0" err="1"/>
              <a:t>slidesou</a:t>
            </a:r>
            <a:r>
              <a:rPr lang="en-US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05263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Give </a:t>
            </a:r>
            <a:r>
              <a:rPr lang="en-US" dirty="0" err="1"/>
              <a:t>Github</a:t>
            </a:r>
            <a:r>
              <a:rPr lang="en-US" dirty="0"/>
              <a:t> link on </a:t>
            </a:r>
            <a:r>
              <a:rPr lang="en-US" dirty="0" err="1"/>
              <a:t>slidesou</a:t>
            </a:r>
            <a:r>
              <a:rPr lang="en-US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96207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Give </a:t>
            </a:r>
            <a:r>
              <a:rPr lang="en-US" dirty="0" err="1"/>
              <a:t>Github</a:t>
            </a:r>
            <a:r>
              <a:rPr lang="en-US" dirty="0"/>
              <a:t> link on </a:t>
            </a:r>
            <a:r>
              <a:rPr lang="en-US" dirty="0" err="1"/>
              <a:t>slidesou</a:t>
            </a:r>
            <a:r>
              <a:rPr lang="en-US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840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Give </a:t>
            </a:r>
            <a:r>
              <a:rPr lang="en-US" dirty="0" err="1"/>
              <a:t>Github</a:t>
            </a:r>
            <a:r>
              <a:rPr lang="en-US" dirty="0"/>
              <a:t> link on </a:t>
            </a:r>
            <a:r>
              <a:rPr lang="en-US" dirty="0" err="1"/>
              <a:t>slidesou</a:t>
            </a:r>
            <a:r>
              <a:rPr lang="en-US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0679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Give </a:t>
            </a:r>
            <a:r>
              <a:rPr lang="en-US" dirty="0" err="1"/>
              <a:t>Github</a:t>
            </a:r>
            <a:r>
              <a:rPr lang="en-US" dirty="0"/>
              <a:t> link on </a:t>
            </a:r>
            <a:r>
              <a:rPr lang="en-US" dirty="0" err="1"/>
              <a:t>slidesou</a:t>
            </a:r>
            <a:r>
              <a:rPr lang="en-US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8490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Give </a:t>
            </a:r>
            <a:r>
              <a:rPr lang="en-US" dirty="0" err="1"/>
              <a:t>Github</a:t>
            </a:r>
            <a:r>
              <a:rPr lang="en-US" dirty="0"/>
              <a:t> link on </a:t>
            </a:r>
            <a:r>
              <a:rPr lang="en-US" dirty="0" err="1"/>
              <a:t>slidesou</a:t>
            </a:r>
            <a:r>
              <a:rPr lang="en-US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59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Give </a:t>
            </a:r>
            <a:r>
              <a:rPr lang="en-US" dirty="0" err="1"/>
              <a:t>Github</a:t>
            </a:r>
            <a:r>
              <a:rPr lang="en-US" dirty="0"/>
              <a:t> link on </a:t>
            </a:r>
            <a:r>
              <a:rPr lang="en-US" dirty="0" err="1"/>
              <a:t>slidesou</a:t>
            </a:r>
            <a:r>
              <a:rPr lang="en-US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9221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Give </a:t>
            </a:r>
            <a:r>
              <a:rPr lang="en-US" dirty="0" err="1"/>
              <a:t>Github</a:t>
            </a:r>
            <a:r>
              <a:rPr lang="en-US" dirty="0"/>
              <a:t> link on </a:t>
            </a:r>
            <a:r>
              <a:rPr lang="en-US" dirty="0" err="1"/>
              <a:t>slidesou</a:t>
            </a:r>
            <a:r>
              <a:rPr lang="en-US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991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Give </a:t>
            </a:r>
            <a:r>
              <a:rPr lang="en-US" dirty="0" err="1"/>
              <a:t>Github</a:t>
            </a:r>
            <a:r>
              <a:rPr lang="en-US" dirty="0"/>
              <a:t> link on </a:t>
            </a:r>
            <a:r>
              <a:rPr lang="en-US" dirty="0" err="1"/>
              <a:t>slidesou</a:t>
            </a:r>
            <a:r>
              <a:rPr lang="en-US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606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Give </a:t>
            </a:r>
            <a:r>
              <a:rPr lang="en-US" dirty="0" err="1"/>
              <a:t>Github</a:t>
            </a:r>
            <a:r>
              <a:rPr lang="en-US" dirty="0"/>
              <a:t> link on </a:t>
            </a:r>
            <a:r>
              <a:rPr lang="en-US" dirty="0" err="1"/>
              <a:t>slidesou</a:t>
            </a:r>
            <a:r>
              <a:rPr lang="en-US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939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Give </a:t>
            </a:r>
            <a:r>
              <a:rPr lang="en-US" dirty="0" err="1"/>
              <a:t>Github</a:t>
            </a:r>
            <a:r>
              <a:rPr lang="en-US" dirty="0"/>
              <a:t> link on </a:t>
            </a:r>
            <a:r>
              <a:rPr lang="en-US" dirty="0" err="1"/>
              <a:t>slidesou</a:t>
            </a:r>
            <a:r>
              <a:rPr lang="en-US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5373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5214" y="1828800"/>
            <a:ext cx="8229600" cy="2895600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6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5213" y="4800600"/>
            <a:ext cx="8229600" cy="12192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499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5/24/19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60095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42412" y="381001"/>
            <a:ext cx="1524001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2412" y="381001"/>
            <a:ext cx="7391399" cy="56388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5/24/19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79035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5/24/19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38254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9614" y="2514600"/>
            <a:ext cx="8692399" cy="2819400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5213" y="5410200"/>
            <a:ext cx="8687333" cy="609601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5/24/19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61813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04781" y="1905001"/>
            <a:ext cx="4419599" cy="4114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29183" y="1905001"/>
            <a:ext cx="4419600" cy="4114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5/24/19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25340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1" y="1905000"/>
            <a:ext cx="4416552" cy="762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411" y="2743201"/>
            <a:ext cx="4416552" cy="3276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49861" y="1905000"/>
            <a:ext cx="4416552" cy="762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49861" y="2743201"/>
            <a:ext cx="4416552" cy="3276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5/24/19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0841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5/24/19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2663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5/24/19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07540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1414" y="685800"/>
            <a:ext cx="6400800" cy="53340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5/24/19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44981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3600" b="0" i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4951414" y="685800"/>
            <a:ext cx="6400799" cy="5334000"/>
          </a:xfrm>
          <a:solidFill>
            <a:schemeClr val="bg2"/>
          </a:solidFill>
          <a:ln w="76200">
            <a:solidFill>
              <a:schemeClr val="tx1"/>
            </a:solidFill>
            <a:miter lim="800000"/>
          </a:ln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pPr/>
              <a:t>5/24/19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49172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1904999"/>
            <a:ext cx="9134391" cy="4114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2413" y="6400800"/>
            <a:ext cx="655319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6422" y="6400800"/>
            <a:ext cx="144938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F41C87-7AD9-4845-A077-840E4A0F3F06}" type="datetimeFigureOut">
              <a:rPr lang="en-US" smtClean="0"/>
              <a:pPr/>
              <a:t>5/24/19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28211" y="6400800"/>
            <a:ext cx="838201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013F82-EE5E-44EE-A61D-E31C6657F26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0599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1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3838" indent="-223838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SzPct val="10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63550" indent="-231775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SzPct val="10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82625" indent="-21907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57250" indent="-17462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30288" indent="-173038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380744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554480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728216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39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stackoverflow.com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sthda.com/english/wiki/getting-help-with-functions-in-r-programming" TargetMode="External"/><Relationship Id="rId5" Type="http://schemas.openxmlformats.org/officeDocument/2006/relationships/hyperlink" Target="https://www.statmethods.net/" TargetMode="External"/><Relationship Id="rId4" Type="http://schemas.openxmlformats.org/officeDocument/2006/relationships/hyperlink" Target="https://www.r-bloggers.com/getting-help-with-r-programming-useful-survival-skills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elsey-huntzberry/Intro_R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join.slack.com/t/learningrinaustin/shared_invite/enQtNjQ3MTcxMTczOTQyLTU4NWU2OGU5ZWQ5YzIwMTRhYjRiZTI3ODM1Yjc3ZTcwY2VjOGZkNjg2MzE1ODA1ZDA0YTRjMzNjYmIxOWQ1YmM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cran.wustl.edu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hyperlink" Target="https://join.skype.com/BnvN2P9bJSEO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studio.com/products/rstudio/download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ventbrite.com/e/intro-r-vectors-and-matrices-tickets-61769256509" TargetMode="External"/><Relationship Id="rId2" Type="http://schemas.openxmlformats.org/officeDocument/2006/relationships/hyperlink" Target="https://www.meetup.com/Learning-R-Programming-in-Austin/events/261412773/" TargetMode="Externa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join.slack.com/t/learningrinaustin/shared_invite/enQtNjQ3MTcxMTczOTQyLTU4NWU2OGU5ZWQ5YzIwMTRhYjRiZTI3ODM1Yjc3ZTcwY2VjOGZkNjg2MzE1ODA1ZDA0YTRjMzNjYmIxOWQ1YmM" TargetMode="External"/><Relationship Id="rId2" Type="http://schemas.openxmlformats.org/officeDocument/2006/relationships/hyperlink" Target="mailto:kelsey.Huntzberry@gmail.com" TargetMode="Externa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065212" y="1524000"/>
            <a:ext cx="8229600" cy="2895600"/>
          </a:xfrm>
        </p:spPr>
        <p:txBody>
          <a:bodyPr/>
          <a:lstStyle/>
          <a:p>
            <a:r>
              <a:rPr lang="en-US" dirty="0"/>
              <a:t>Introduction to R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1217612" y="4419600"/>
            <a:ext cx="10058400" cy="1219200"/>
          </a:xfrm>
        </p:spPr>
        <p:txBody>
          <a:bodyPr>
            <a:normAutofit fontScale="92500" lnSpcReduction="10000"/>
          </a:bodyPr>
          <a:lstStyle/>
          <a:p>
            <a:r>
              <a:rPr lang="it-IT" sz="3600" dirty="0"/>
              <a:t>Setup, </a:t>
            </a:r>
            <a:r>
              <a:rPr lang="it-IT" sz="3600" dirty="0" err="1"/>
              <a:t>R</a:t>
            </a:r>
            <a:r>
              <a:rPr lang="it-IT" sz="3600" dirty="0"/>
              <a:t> Interface, and intro to </a:t>
            </a:r>
            <a:r>
              <a:rPr lang="it-IT" sz="3600" dirty="0" err="1"/>
              <a:t>basics</a:t>
            </a:r>
            <a:endParaRPr lang="it-IT" sz="3600" dirty="0"/>
          </a:p>
          <a:p>
            <a:endParaRPr lang="it-IT" sz="2800" dirty="0"/>
          </a:p>
          <a:p>
            <a:r>
              <a:rPr lang="it-IT" sz="2800" dirty="0"/>
              <a:t>	By Kelsey Huntzberry, MPH</a:t>
            </a:r>
          </a:p>
        </p:txBody>
      </p:sp>
    </p:spTree>
    <p:extLst>
      <p:ext uri="{BB962C8B-B14F-4D97-AF65-F5344CB8AC3E}">
        <p14:creationId xmlns:p14="http://schemas.microsoft.com/office/powerpoint/2010/main" val="2808920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B709CD2-3662-814D-9419-F0B39D36D2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12" y="571500"/>
            <a:ext cx="11430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963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179513" y="0"/>
            <a:ext cx="9334499" cy="1371600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Class Content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293812" y="1676400"/>
            <a:ext cx="9220200" cy="4648200"/>
          </a:xfrm>
        </p:spPr>
        <p:txBody>
          <a:bodyPr numCol="1">
            <a:noAutofit/>
          </a:bodyPr>
          <a:lstStyle/>
          <a:p>
            <a:pPr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Class content:</a:t>
            </a:r>
          </a:p>
          <a:p>
            <a:pPr lvl="1"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Instructional content in PowerPoint (slides shared day before class!)</a:t>
            </a:r>
          </a:p>
          <a:p>
            <a:pPr lvl="1"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Examples to demonstrate every major concept</a:t>
            </a:r>
          </a:p>
          <a:p>
            <a:pPr lvl="1"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Optional exercises to do at home</a:t>
            </a:r>
          </a:p>
          <a:p>
            <a:pPr lvl="2"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These will be reviewed during the next class</a:t>
            </a:r>
          </a:p>
        </p:txBody>
      </p:sp>
    </p:spTree>
    <p:extLst>
      <p:ext uri="{BB962C8B-B14F-4D97-AF65-F5344CB8AC3E}">
        <p14:creationId xmlns:p14="http://schemas.microsoft.com/office/powerpoint/2010/main" val="2211450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179513" y="0"/>
            <a:ext cx="9334499" cy="1371600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Streaming and Recording of Class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293812" y="1752600"/>
            <a:ext cx="9982200" cy="4648200"/>
          </a:xfrm>
        </p:spPr>
        <p:txBody>
          <a:bodyPr numCol="1">
            <a:noAutofit/>
          </a:bodyPr>
          <a:lstStyle/>
          <a:p>
            <a:pPr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For each class I will create a Skype meeting</a:t>
            </a:r>
          </a:p>
          <a:p>
            <a:pPr lvl="1"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You do NOT need a Skype account to join the meeting</a:t>
            </a:r>
          </a:p>
          <a:p>
            <a:pPr lvl="1"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I will live stream the class</a:t>
            </a:r>
          </a:p>
          <a:p>
            <a:pPr lvl="1"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I will also record the class for future student use</a:t>
            </a:r>
          </a:p>
          <a:p>
            <a:pPr lvl="1"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You will receive an email through Meetup by 9 AM the morning of class with the link to join the meeting</a:t>
            </a:r>
          </a:p>
        </p:txBody>
      </p:sp>
    </p:spTree>
    <p:extLst>
      <p:ext uri="{BB962C8B-B14F-4D97-AF65-F5344CB8AC3E}">
        <p14:creationId xmlns:p14="http://schemas.microsoft.com/office/powerpoint/2010/main" val="1476761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836612" y="0"/>
            <a:ext cx="9334499" cy="1371600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Getting Help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836612" y="1752600"/>
            <a:ext cx="10515600" cy="4648200"/>
          </a:xfrm>
        </p:spPr>
        <p:txBody>
          <a:bodyPr numCol="1">
            <a:noAutofit/>
          </a:bodyPr>
          <a:lstStyle/>
          <a:p>
            <a:pPr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Have a coding error you do not know how to solve?</a:t>
            </a:r>
          </a:p>
          <a:p>
            <a:pPr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Google it!</a:t>
            </a:r>
          </a:p>
          <a:p>
            <a:pPr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Best resources I have found are:</a:t>
            </a:r>
          </a:p>
          <a:p>
            <a:pPr lvl="1">
              <a:lnSpc>
                <a:spcPct val="80000"/>
              </a:lnSpc>
              <a:spcAft>
                <a:spcPts val="200"/>
              </a:spcAft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Stack Overflow (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https://stackoverflow.com/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)  *This one is often your best option!</a:t>
            </a:r>
          </a:p>
          <a:p>
            <a:pPr lvl="1">
              <a:lnSpc>
                <a:spcPct val="80000"/>
              </a:lnSpc>
              <a:spcAft>
                <a:spcPts val="200"/>
              </a:spcAft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R Bloggers (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https://www.r-bloggers.com/getting-help-with-r-programming-useful-survival-skills/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</a:p>
          <a:p>
            <a:pPr lvl="1">
              <a:lnSpc>
                <a:spcPct val="80000"/>
              </a:lnSpc>
              <a:spcAft>
                <a:spcPts val="200"/>
              </a:spcAft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Quick R (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https://www.statmethods.net/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</a:p>
          <a:p>
            <a:pPr lvl="1">
              <a:lnSpc>
                <a:spcPct val="80000"/>
              </a:lnSpc>
              <a:spcAft>
                <a:spcPts val="200"/>
              </a:spcAft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STHDA (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http://www.sthda.com/english/wiki/getting-help-with-functions-in-r-programming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lvl="1">
              <a:lnSpc>
                <a:spcPct val="80000"/>
              </a:lnSpc>
              <a:spcAft>
                <a:spcPts val="200"/>
              </a:spcAft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6181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179513" y="0"/>
            <a:ext cx="9334499" cy="1371600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Collaboration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293812" y="1676400"/>
            <a:ext cx="9982200" cy="4648200"/>
          </a:xfrm>
        </p:spPr>
        <p:txBody>
          <a:bodyPr numCol="1">
            <a:noAutofit/>
          </a:bodyPr>
          <a:lstStyle/>
          <a:p>
            <a:pPr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I created a public class </a:t>
            </a:r>
            <a:r>
              <a:rPr lang="en-US" sz="2600" dirty="0" err="1">
                <a:latin typeface="Arial" panose="020B0604020202020204" pitchFamily="34" charset="0"/>
                <a:cs typeface="Arial" panose="020B0604020202020204" pitchFamily="34" charset="0"/>
              </a:rPr>
              <a:t>Github</a:t>
            </a: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 repository</a:t>
            </a:r>
          </a:p>
          <a:p>
            <a:pPr lvl="1">
              <a:lnSpc>
                <a:spcPct val="80000"/>
              </a:lnSpc>
              <a:spcAft>
                <a:spcPts val="200"/>
              </a:spcAft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The name of the repo is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Intro_R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and the link is here: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https://github.com/kelsey-huntzberry/Intro_R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80000"/>
              </a:lnSpc>
              <a:spcAft>
                <a:spcPts val="200"/>
              </a:spcAft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This is where I will share class PowerPoints and code</a:t>
            </a:r>
          </a:p>
          <a:p>
            <a:pPr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Slack channel for group chat</a:t>
            </a:r>
          </a:p>
          <a:p>
            <a:pPr lvl="1">
              <a:lnSpc>
                <a:spcPct val="80000"/>
              </a:lnSpc>
              <a:spcAft>
                <a:spcPts val="200"/>
              </a:spcAft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Slack is a chat forum where you can ask questions</a:t>
            </a:r>
          </a:p>
          <a:p>
            <a:pPr lvl="1">
              <a:lnSpc>
                <a:spcPct val="80000"/>
              </a:lnSpc>
              <a:spcAft>
                <a:spcPts val="200"/>
              </a:spcAft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Slack channel name: r-programming-class</a:t>
            </a:r>
          </a:p>
          <a:p>
            <a:pPr lvl="1">
              <a:lnSpc>
                <a:spcPct val="80000"/>
              </a:lnSpc>
              <a:spcAft>
                <a:spcPts val="200"/>
              </a:spcAft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Slack channel link: </a:t>
            </a:r>
            <a:r>
              <a:rPr lang="en-US" dirty="0">
                <a:hlinkClick r:id="rId4"/>
              </a:rPr>
              <a:t>https://join.slack.com/t/learningrinaustin/shared_invite/enQtNjQ3MTcxMTczOTQyLTU4NWU2OGU5ZWQ5YzIwMTRhYjRiZTI3ODM1Yjc3ZTcwY2VjOGZkNjg2MzE1ODA1ZDA0YTRjMzNjYmIxOWQ1YmM</a:t>
            </a:r>
            <a:r>
              <a:rPr lang="en-US" dirty="0"/>
              <a:t> 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0915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179513" y="0"/>
            <a:ext cx="9334499" cy="1371600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Code Sharing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293812" y="1676400"/>
            <a:ext cx="9982200" cy="4648200"/>
          </a:xfrm>
        </p:spPr>
        <p:txBody>
          <a:bodyPr numCol="1">
            <a:noAutofit/>
          </a:bodyPr>
          <a:lstStyle/>
          <a:p>
            <a:pPr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All in-class and optional outside-of-class code will be shared on </a:t>
            </a:r>
            <a:r>
              <a:rPr lang="en-US" sz="2600" dirty="0" err="1">
                <a:latin typeface="Arial" panose="020B0604020202020204" pitchFamily="34" charset="0"/>
                <a:cs typeface="Arial" panose="020B0604020202020204" pitchFamily="34" charset="0"/>
              </a:rPr>
              <a:t>Github</a:t>
            </a:r>
            <a:endParaRPr lang="en-US" sz="2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I will provide all R code</a:t>
            </a:r>
          </a:p>
          <a:p>
            <a:pPr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Optional practice exercises</a:t>
            </a:r>
          </a:p>
          <a:p>
            <a:pPr lvl="1">
              <a:lnSpc>
                <a:spcPct val="80000"/>
              </a:lnSpc>
              <a:spcAft>
                <a:spcPts val="200"/>
              </a:spcAft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I will provide optional practice exercises every class</a:t>
            </a:r>
          </a:p>
          <a:p>
            <a:pPr lvl="1">
              <a:lnSpc>
                <a:spcPct val="80000"/>
              </a:lnSpc>
              <a:spcAft>
                <a:spcPts val="200"/>
              </a:spcAft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The coding challenges will be written in .R file code comments</a:t>
            </a:r>
          </a:p>
          <a:p>
            <a:pPr lvl="1">
              <a:lnSpc>
                <a:spcPct val="80000"/>
              </a:lnSpc>
              <a:spcAft>
                <a:spcPts val="200"/>
              </a:spcAft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Solutions will be posted by Thursday each week</a:t>
            </a:r>
          </a:p>
        </p:txBody>
      </p:sp>
    </p:spTree>
    <p:extLst>
      <p:ext uri="{BB962C8B-B14F-4D97-AF65-F5344CB8AC3E}">
        <p14:creationId xmlns:p14="http://schemas.microsoft.com/office/powerpoint/2010/main" val="370195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179513" y="0"/>
            <a:ext cx="9334499" cy="1371600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Office Hours?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293812" y="1676400"/>
            <a:ext cx="9982200" cy="4648200"/>
          </a:xfrm>
        </p:spPr>
        <p:txBody>
          <a:bodyPr numCol="1">
            <a:noAutofit/>
          </a:bodyPr>
          <a:lstStyle/>
          <a:p>
            <a:pPr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Tell me your opinion on Slack within the next week or two if these would be helpful!</a:t>
            </a:r>
          </a:p>
          <a:p>
            <a:pPr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Would meet for ~half hour in a coffee shop near the class location</a:t>
            </a:r>
          </a:p>
        </p:txBody>
      </p:sp>
    </p:spTree>
    <p:extLst>
      <p:ext uri="{BB962C8B-B14F-4D97-AF65-F5344CB8AC3E}">
        <p14:creationId xmlns:p14="http://schemas.microsoft.com/office/powerpoint/2010/main" val="2097591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12EAD-3797-E941-965B-6BFACFF7D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8212" y="1447800"/>
            <a:ext cx="8232400" cy="2819400"/>
          </a:xfrm>
        </p:spPr>
        <p:txBody>
          <a:bodyPr>
            <a:normAutofit/>
          </a:bodyPr>
          <a:lstStyle/>
          <a:p>
            <a:pPr algn="ctr"/>
            <a:r>
              <a:rPr lang="en-US" sz="6600" dirty="0">
                <a:latin typeface="Arial" panose="020B0604020202020204" pitchFamily="34" charset="0"/>
                <a:cs typeface="Arial" panose="020B0604020202020204" pitchFamily="34" charset="0"/>
              </a:rPr>
              <a:t>Installing Base R and RStudio</a:t>
            </a:r>
          </a:p>
        </p:txBody>
      </p:sp>
    </p:spTree>
    <p:extLst>
      <p:ext uri="{BB962C8B-B14F-4D97-AF65-F5344CB8AC3E}">
        <p14:creationId xmlns:p14="http://schemas.microsoft.com/office/powerpoint/2010/main" val="4055425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179513" y="0"/>
            <a:ext cx="9334499" cy="1371600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Installing Base R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293812" y="1676400"/>
            <a:ext cx="9982200" cy="4648200"/>
          </a:xfrm>
        </p:spPr>
        <p:txBody>
          <a:bodyPr numCol="1">
            <a:noAutofit/>
          </a:bodyPr>
          <a:lstStyle/>
          <a:p>
            <a:pPr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Go to this link: </a:t>
            </a: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http://cran.wustl.edu</a:t>
            </a: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lvl="1"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With this CRAN, can be set up with one file</a:t>
            </a:r>
          </a:p>
          <a:p>
            <a:pPr lvl="1"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Easy and straightforward</a:t>
            </a:r>
          </a:p>
          <a:p>
            <a:pPr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Choose “Download R” link for your operating system</a:t>
            </a:r>
          </a:p>
          <a:p>
            <a:pPr>
              <a:lnSpc>
                <a:spcPct val="80000"/>
              </a:lnSpc>
              <a:spcAft>
                <a:spcPts val="200"/>
              </a:spcAft>
            </a:pPr>
            <a:endParaRPr lang="en-US" sz="2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EFD8B55-6DC2-1048-BF00-2BA05BA95E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4091408"/>
            <a:ext cx="9371013" cy="2180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839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179513" y="0"/>
            <a:ext cx="9334499" cy="1371600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What Version of R Should I Download?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293812" y="1676400"/>
            <a:ext cx="9982200" cy="4648200"/>
          </a:xfrm>
        </p:spPr>
        <p:txBody>
          <a:bodyPr numCol="1">
            <a:noAutofit/>
          </a:bodyPr>
          <a:lstStyle/>
          <a:p>
            <a:pPr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Do you ever want to connect to a database through R?</a:t>
            </a:r>
          </a:p>
          <a:p>
            <a:pPr lvl="1"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If you think the answer is </a:t>
            </a:r>
            <a:r>
              <a:rPr lang="en-US" sz="2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</a:t>
            </a: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, download the most recent version!</a:t>
            </a:r>
          </a:p>
          <a:p>
            <a:pPr lvl="1"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If </a:t>
            </a:r>
            <a:r>
              <a:rPr lang="en-US" sz="2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yes</a:t>
            </a: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, I recommend downloading R 3.4.4</a:t>
            </a:r>
          </a:p>
          <a:p>
            <a:pPr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Connecting to a database through </a:t>
            </a:r>
            <a:r>
              <a:rPr lang="en-US" sz="2600" dirty="0" err="1">
                <a:latin typeface="Arial" panose="020B0604020202020204" pitchFamily="34" charset="0"/>
                <a:cs typeface="Arial" panose="020B0604020202020204" pitchFamily="34" charset="0"/>
              </a:rPr>
              <a:t>ROracle</a:t>
            </a: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 can only be done with a version of 3.4.4 and below </a:t>
            </a:r>
          </a:p>
          <a:p>
            <a:pPr>
              <a:lnSpc>
                <a:spcPct val="80000"/>
              </a:lnSpc>
              <a:spcAft>
                <a:spcPts val="200"/>
              </a:spcAft>
            </a:pPr>
            <a:endParaRPr lang="en-US" sz="2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6191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179513" y="20782"/>
            <a:ext cx="9144001" cy="1371600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Class Live Stream Link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179513" y="1905000"/>
            <a:ext cx="9944099" cy="41148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To connect to the live stream of class so you can see my shared screen enter this link: </a:t>
            </a:r>
            <a:r>
              <a:rPr lang="en-US" dirty="0">
                <a:hlinkClick r:id="rId2"/>
              </a:rPr>
              <a:t>https://join.skype.com/BnvN2P9bJSEO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NOTE: You do NOT need a skype account to connect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45493E-3DF2-DE40-8B0B-7312A94B45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1914" y="4191000"/>
            <a:ext cx="2743200" cy="21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418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179513" y="0"/>
            <a:ext cx="9334499" cy="1371600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Downloading Base R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293812" y="1676400"/>
            <a:ext cx="4876800" cy="4648200"/>
          </a:xfrm>
        </p:spPr>
        <p:txBody>
          <a:bodyPr numCol="1">
            <a:noAutofit/>
          </a:bodyPr>
          <a:lstStyle/>
          <a:p>
            <a:pPr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Latest version:</a:t>
            </a:r>
          </a:p>
          <a:p>
            <a:pPr lvl="1"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After you choosing operating system, click R-</a:t>
            </a:r>
            <a:r>
              <a:rPr lang="en-US" sz="2600" dirty="0" err="1">
                <a:latin typeface="Arial" panose="020B0604020202020204" pitchFamily="34" charset="0"/>
                <a:cs typeface="Arial" panose="020B0604020202020204" pitchFamily="34" charset="0"/>
              </a:rPr>
              <a:t>latest.pkg</a:t>
            </a: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 link towards the bottom of your screen</a:t>
            </a:r>
          </a:p>
          <a:p>
            <a:pPr lvl="1">
              <a:lnSpc>
                <a:spcPct val="80000"/>
              </a:lnSpc>
              <a:spcAft>
                <a:spcPts val="200"/>
              </a:spcAft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80000"/>
              </a:lnSpc>
              <a:spcAft>
                <a:spcPts val="200"/>
              </a:spcAft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80000"/>
              </a:lnSpc>
              <a:spcAft>
                <a:spcPts val="200"/>
              </a:spcAft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5E4A21F-A2C4-EF43-A278-3663D22E82B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39" t="49734" r="64583" b="32222"/>
          <a:stretch/>
        </p:blipFill>
        <p:spPr>
          <a:xfrm>
            <a:off x="6365684" y="3932663"/>
            <a:ext cx="4879803" cy="1981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A3C48CB-C182-494C-B1EF-DD8D9056676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50" t="68889" r="65278" b="7778"/>
          <a:stretch/>
        </p:blipFill>
        <p:spPr>
          <a:xfrm>
            <a:off x="1085183" y="3932663"/>
            <a:ext cx="4876800" cy="2497873"/>
          </a:xfrm>
          <a:prstGeom prst="rect">
            <a:avLst/>
          </a:prstGeom>
        </p:spPr>
      </p:pic>
      <p:sp>
        <p:nvSpPr>
          <p:cNvPr id="7" name="Content Placeholder 13">
            <a:extLst>
              <a:ext uri="{FF2B5EF4-FFF2-40B4-BE49-F238E27FC236}">
                <a16:creationId xmlns:a16="http://schemas.microsoft.com/office/drawing/2014/main" id="{ECF381FB-D325-EA4F-8A6D-FB727B340080}"/>
              </a:ext>
            </a:extLst>
          </p:cNvPr>
          <p:cNvSpPr txBox="1">
            <a:spLocks/>
          </p:cNvSpPr>
          <p:nvPr/>
        </p:nvSpPr>
        <p:spPr>
          <a:xfrm>
            <a:off x="6365684" y="1676400"/>
            <a:ext cx="4113212" cy="4648200"/>
          </a:xfrm>
          <a:prstGeom prst="rect">
            <a:avLst/>
          </a:prstGeom>
        </p:spPr>
        <p:txBody>
          <a:bodyPr vert="horz" lIns="91440" tIns="45720" rIns="91440" bIns="45720" numCol="1" rtlCol="0">
            <a:no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Downloading R 3.4.4:</a:t>
            </a:r>
          </a:p>
          <a:p>
            <a:pPr lvl="1"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Click R-3.4.4.pkg about halfway down the screen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68860ED-A200-574A-8893-0A54C3050B6C}"/>
              </a:ext>
            </a:extLst>
          </p:cNvPr>
          <p:cNvSpPr/>
          <p:nvPr/>
        </p:nvSpPr>
        <p:spPr>
          <a:xfrm>
            <a:off x="4444559" y="4408912"/>
            <a:ext cx="1371600" cy="419101"/>
          </a:xfrm>
          <a:prstGeom prst="rect">
            <a:avLst/>
          </a:prstGeom>
          <a:noFill/>
          <a:ln w="857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CE423BB-68FA-D446-8FE1-18CD0D38D293}"/>
              </a:ext>
            </a:extLst>
          </p:cNvPr>
          <p:cNvSpPr/>
          <p:nvPr/>
        </p:nvSpPr>
        <p:spPr>
          <a:xfrm>
            <a:off x="9500408" y="4618462"/>
            <a:ext cx="1547003" cy="419101"/>
          </a:xfrm>
          <a:prstGeom prst="rect">
            <a:avLst/>
          </a:prstGeom>
          <a:noFill/>
          <a:ln w="857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12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317404" y="0"/>
            <a:ext cx="9334499" cy="1371600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Downloading Base R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76CEA2A-65AF-0B45-8354-C0352B88FE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2503" y="1905000"/>
            <a:ext cx="9134391" cy="4114801"/>
          </a:xfrm>
        </p:spPr>
        <p:txBody>
          <a:bodyPr>
            <a:normAutofit/>
          </a:bodyPr>
          <a:lstStyle/>
          <a:p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After you click the link:</a:t>
            </a:r>
          </a:p>
          <a:p>
            <a:pPr lvl="1"/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Let the download finish</a:t>
            </a:r>
          </a:p>
          <a:p>
            <a:pPr lvl="1"/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Open file</a:t>
            </a:r>
          </a:p>
          <a:p>
            <a:pPr lvl="1"/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Follow on screen instructions</a:t>
            </a:r>
          </a:p>
        </p:txBody>
      </p:sp>
    </p:spTree>
    <p:extLst>
      <p:ext uri="{BB962C8B-B14F-4D97-AF65-F5344CB8AC3E}">
        <p14:creationId xmlns:p14="http://schemas.microsoft.com/office/powerpoint/2010/main" val="1816645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179513" y="0"/>
            <a:ext cx="9334499" cy="1371600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Difference between Base R &amp; RStudio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293812" y="1676400"/>
            <a:ext cx="9982200" cy="4648200"/>
          </a:xfrm>
        </p:spPr>
        <p:txBody>
          <a:bodyPr numCol="1">
            <a:noAutofit/>
          </a:bodyPr>
          <a:lstStyle/>
          <a:p>
            <a:pPr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Base R allows the program to run on your computer</a:t>
            </a:r>
          </a:p>
          <a:p>
            <a:pPr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You can program in Base R but I do </a:t>
            </a:r>
            <a:r>
              <a:rPr lang="en-US" sz="2600" b="1" dirty="0">
                <a:latin typeface="Arial" panose="020B0604020202020204" pitchFamily="34" charset="0"/>
                <a:cs typeface="Arial" panose="020B0604020202020204" pitchFamily="34" charset="0"/>
              </a:rPr>
              <a:t>not</a:t>
            </a: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 recommend it</a:t>
            </a:r>
          </a:p>
          <a:p>
            <a:pPr lvl="1"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It is difficult to use!</a:t>
            </a:r>
          </a:p>
          <a:p>
            <a:pPr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We will use </a:t>
            </a:r>
            <a:r>
              <a:rPr lang="en-US" sz="2600" dirty="0" err="1">
                <a:latin typeface="Arial" panose="020B0604020202020204" pitchFamily="34" charset="0"/>
                <a:cs typeface="Arial" panose="020B0604020202020204" pitchFamily="34" charset="0"/>
              </a:rPr>
              <a:t>Rstudio</a:t>
            </a: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lvl="1"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An interface that is easy to use</a:t>
            </a:r>
          </a:p>
          <a:p>
            <a:pPr lvl="1"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Can easily see:</a:t>
            </a:r>
          </a:p>
          <a:p>
            <a:pPr lvl="2"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Code</a:t>
            </a:r>
          </a:p>
          <a:p>
            <a:pPr lvl="2"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</a:p>
          <a:p>
            <a:pPr lvl="2"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Plots</a:t>
            </a:r>
          </a:p>
          <a:p>
            <a:pPr lvl="2"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Get help</a:t>
            </a:r>
          </a:p>
        </p:txBody>
      </p:sp>
    </p:spTree>
    <p:extLst>
      <p:ext uri="{BB962C8B-B14F-4D97-AF65-F5344CB8AC3E}">
        <p14:creationId xmlns:p14="http://schemas.microsoft.com/office/powerpoint/2010/main" val="3915107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179513" y="0"/>
            <a:ext cx="9334499" cy="1371600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Downloading RStudio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293812" y="1600200"/>
            <a:ext cx="9982200" cy="4648200"/>
          </a:xfrm>
        </p:spPr>
        <p:txBody>
          <a:bodyPr numCol="1">
            <a:noAutofit/>
          </a:bodyPr>
          <a:lstStyle/>
          <a:p>
            <a:pPr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Go to this link: </a:t>
            </a: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https://www.rstudio.com/products/rstudio/download/</a:t>
            </a: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I will be using RStudio Desktop</a:t>
            </a:r>
          </a:p>
          <a:p>
            <a:pPr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RStudio Server runs on the cloud</a:t>
            </a:r>
          </a:p>
          <a:p>
            <a:pPr lvl="1"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You are welcome to use it if you prefer</a:t>
            </a:r>
          </a:p>
          <a:p>
            <a:pPr lvl="1"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However, I will not be covering cloud-related troubleshooting in this course</a:t>
            </a:r>
          </a:p>
          <a:p>
            <a:pPr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Click Download to version you want</a:t>
            </a:r>
          </a:p>
          <a:p>
            <a:pPr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Choose your operating system</a:t>
            </a:r>
          </a:p>
          <a:p>
            <a:pPr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Let file load, open it, and follow on-screen instructions</a:t>
            </a:r>
          </a:p>
        </p:txBody>
      </p:sp>
    </p:spTree>
    <p:extLst>
      <p:ext uri="{BB962C8B-B14F-4D97-AF65-F5344CB8AC3E}">
        <p14:creationId xmlns:p14="http://schemas.microsoft.com/office/powerpoint/2010/main" val="2203851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12EAD-3797-E941-965B-6BFACFF7D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8212" y="1676400"/>
            <a:ext cx="8232400" cy="2819400"/>
          </a:xfrm>
        </p:spPr>
        <p:txBody>
          <a:bodyPr>
            <a:normAutofit/>
          </a:bodyPr>
          <a:lstStyle/>
          <a:p>
            <a:pPr algn="ctr"/>
            <a:r>
              <a:rPr lang="en-US" sz="6600" dirty="0">
                <a:latin typeface="Arial" panose="020B0604020202020204" pitchFamily="34" charset="0"/>
                <a:cs typeface="Arial" panose="020B0604020202020204" pitchFamily="34" charset="0"/>
              </a:rPr>
              <a:t>R Interface &amp; Essential Basic Commands</a:t>
            </a:r>
          </a:p>
        </p:txBody>
      </p:sp>
    </p:spTree>
    <p:extLst>
      <p:ext uri="{BB962C8B-B14F-4D97-AF65-F5344CB8AC3E}">
        <p14:creationId xmlns:p14="http://schemas.microsoft.com/office/powerpoint/2010/main" val="278596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E4D183D-1C17-434E-9662-A32DE26382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012" y="0"/>
            <a:ext cx="109728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A7F014F-962B-4447-9985-F6DF9FB58446}"/>
              </a:ext>
            </a:extLst>
          </p:cNvPr>
          <p:cNvSpPr txBox="1"/>
          <p:nvPr/>
        </p:nvSpPr>
        <p:spPr>
          <a:xfrm>
            <a:off x="1293812" y="1413228"/>
            <a:ext cx="4572000" cy="1015663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Source Brower: </a:t>
            </a:r>
            <a:r>
              <a:rPr lang="en-US" sz="2000" dirty="0">
                <a:solidFill>
                  <a:schemeClr val="bg1"/>
                </a:solidFill>
              </a:rPr>
              <a:t>You will create and interact with your R scripts and projects here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331C9F-EDB4-AF4B-A39B-A8517D83C4E8}"/>
              </a:ext>
            </a:extLst>
          </p:cNvPr>
          <p:cNvSpPr txBox="1"/>
          <p:nvPr/>
        </p:nvSpPr>
        <p:spPr>
          <a:xfrm>
            <a:off x="1141412" y="4648200"/>
            <a:ext cx="4876800" cy="1015663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Console: </a:t>
            </a:r>
            <a:r>
              <a:rPr lang="en-US" sz="2000" dirty="0">
                <a:solidFill>
                  <a:schemeClr val="bg1"/>
                </a:solidFill>
              </a:rPr>
              <a:t>You can type code directly in this area. Recommended for quick testing only. Will not be saved for further use.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899005-FEBE-D24B-A64F-C1C0AD82BCE4}"/>
              </a:ext>
            </a:extLst>
          </p:cNvPr>
          <p:cNvSpPr txBox="1"/>
          <p:nvPr/>
        </p:nvSpPr>
        <p:spPr>
          <a:xfrm>
            <a:off x="7923212" y="597620"/>
            <a:ext cx="3429000" cy="163121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Workspace: </a:t>
            </a:r>
            <a:r>
              <a:rPr lang="en-US" sz="2000" dirty="0">
                <a:solidFill>
                  <a:schemeClr val="bg1"/>
                </a:solidFill>
              </a:rPr>
              <a:t>All objects in your environment will be found here. Shows more information about data types and contents if you click on blue arrow.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B1A2D9-92B8-C54D-BE0E-A9A13872F76D}"/>
              </a:ext>
            </a:extLst>
          </p:cNvPr>
          <p:cNvSpPr txBox="1"/>
          <p:nvPr/>
        </p:nvSpPr>
        <p:spPr>
          <a:xfrm>
            <a:off x="7313612" y="4609287"/>
            <a:ext cx="3429000" cy="1015663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Interact with your files, help documents, packages, and see plots here.</a:t>
            </a:r>
          </a:p>
        </p:txBody>
      </p:sp>
    </p:spTree>
    <p:extLst>
      <p:ext uri="{BB962C8B-B14F-4D97-AF65-F5344CB8AC3E}">
        <p14:creationId xmlns:p14="http://schemas.microsoft.com/office/powerpoint/2010/main" val="3482634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179513" y="0"/>
            <a:ext cx="9334499" cy="1371600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Most Basic Elements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293812" y="1676400"/>
            <a:ext cx="9982200" cy="4648200"/>
          </a:xfrm>
        </p:spPr>
        <p:txBody>
          <a:bodyPr numCol="1">
            <a:noAutofit/>
          </a:bodyPr>
          <a:lstStyle/>
          <a:p>
            <a:pPr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In R use </a:t>
            </a:r>
            <a:r>
              <a:rPr lang="en-US" sz="2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&lt;- </a:t>
            </a: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 or </a:t>
            </a:r>
            <a:r>
              <a:rPr lang="en-US" sz="2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 to assign values to a variable</a:t>
            </a:r>
          </a:p>
          <a:p>
            <a:pPr lvl="1"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Data science best practice is to use </a:t>
            </a:r>
            <a:r>
              <a:rPr lang="en-US" sz="2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&lt;-</a:t>
            </a:r>
          </a:p>
          <a:p>
            <a:pPr lvl="1"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Example: state &lt;- “Texas”</a:t>
            </a:r>
          </a:p>
          <a:p>
            <a:pPr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To refer to a single variable within a data frame, use </a:t>
            </a:r>
            <a:r>
              <a:rPr lang="en-US" sz="2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$</a:t>
            </a:r>
          </a:p>
          <a:p>
            <a:pPr lvl="1"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Example: </a:t>
            </a:r>
            <a:r>
              <a:rPr lang="en-US" sz="2600" dirty="0" err="1">
                <a:latin typeface="Arial" panose="020B0604020202020204" pitchFamily="34" charset="0"/>
                <a:cs typeface="Arial" panose="020B0604020202020204" pitchFamily="34" charset="0"/>
              </a:rPr>
              <a:t>data.frame$variable</a:t>
            </a:r>
            <a:endParaRPr lang="en-US" sz="2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80000"/>
              </a:lnSpc>
              <a:spcAft>
                <a:spcPts val="200"/>
              </a:spcAft>
            </a:pP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Can perform arithmetic on values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383958E-9F7B-C74A-A86A-FFB0B1FF76C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500"/>
          <a:stretch/>
        </p:blipFill>
        <p:spPr>
          <a:xfrm>
            <a:off x="1903411" y="4953000"/>
            <a:ext cx="2310063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669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179513" y="0"/>
            <a:ext cx="9334499" cy="1371600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All about Vectors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293812" y="1676400"/>
            <a:ext cx="9982200" cy="4648200"/>
          </a:xfrm>
        </p:spPr>
        <p:txBody>
          <a:bodyPr numCol="1">
            <a:noAutofit/>
          </a:bodyPr>
          <a:lstStyle/>
          <a:p>
            <a:pPr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The most basic element in R is a vector</a:t>
            </a:r>
          </a:p>
          <a:p>
            <a:pPr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All other elements are made up of vectors</a:t>
            </a:r>
          </a:p>
          <a:p>
            <a:pPr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Vector: 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Series of multiple values of the </a:t>
            </a:r>
            <a:r>
              <a:rPr lang="en-US" sz="28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same type 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in </a:t>
            </a:r>
            <a:r>
              <a:rPr lang="en-US" sz="28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one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dimension</a:t>
            </a:r>
          </a:p>
          <a:p>
            <a:pPr marL="0" indent="0">
              <a:lnSpc>
                <a:spcPct val="80000"/>
              </a:lnSpc>
              <a:spcAft>
                <a:spcPts val="200"/>
              </a:spcAft>
              <a:buNone/>
            </a:pPr>
            <a:endParaRPr lang="en-US" sz="2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877983-85E0-9247-B76E-00050016DB4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077"/>
          <a:stretch/>
        </p:blipFill>
        <p:spPr>
          <a:xfrm>
            <a:off x="1539805" y="4054288"/>
            <a:ext cx="9109213" cy="381000"/>
          </a:xfrm>
          <a:prstGeom prst="rect">
            <a:avLst/>
          </a:prstGeom>
          <a:ln w="22225">
            <a:solidFill>
              <a:schemeClr val="tx1"/>
            </a:solidFill>
          </a:ln>
        </p:spPr>
      </p:pic>
      <p:sp>
        <p:nvSpPr>
          <p:cNvPr id="6" name="Right Arrow 5">
            <a:extLst>
              <a:ext uri="{FF2B5EF4-FFF2-40B4-BE49-F238E27FC236}">
                <a16:creationId xmlns:a16="http://schemas.microsoft.com/office/drawing/2014/main" id="{DCEA3F59-94B5-ED41-B51F-B0B1CDCBCE59}"/>
              </a:ext>
            </a:extLst>
          </p:cNvPr>
          <p:cNvSpPr/>
          <p:nvPr/>
        </p:nvSpPr>
        <p:spPr>
          <a:xfrm rot="18859020">
            <a:off x="1152897" y="4793336"/>
            <a:ext cx="1030136" cy="3595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6598AEA9-7B88-DF4A-8836-0AEE816453E6}"/>
              </a:ext>
            </a:extLst>
          </p:cNvPr>
          <p:cNvSpPr/>
          <p:nvPr/>
        </p:nvSpPr>
        <p:spPr>
          <a:xfrm rot="14639830">
            <a:off x="2753980" y="4806842"/>
            <a:ext cx="896097" cy="3595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A5A6CB12-1055-BA40-9F4E-0F9760CE26C8}"/>
              </a:ext>
            </a:extLst>
          </p:cNvPr>
          <p:cNvSpPr/>
          <p:nvPr/>
        </p:nvSpPr>
        <p:spPr>
          <a:xfrm rot="16200000">
            <a:off x="6586953" y="4777100"/>
            <a:ext cx="878168" cy="3919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59DBCF-924C-5846-BC8E-F611273789F2}"/>
              </a:ext>
            </a:extLst>
          </p:cNvPr>
          <p:cNvSpPr txBox="1"/>
          <p:nvPr/>
        </p:nvSpPr>
        <p:spPr>
          <a:xfrm>
            <a:off x="265112" y="5484222"/>
            <a:ext cx="228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Variable Name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F013A56-E80D-524F-9C32-874FA5F66941}"/>
              </a:ext>
            </a:extLst>
          </p:cNvPr>
          <p:cNvSpPr txBox="1"/>
          <p:nvPr/>
        </p:nvSpPr>
        <p:spPr>
          <a:xfrm>
            <a:off x="2820038" y="5484222"/>
            <a:ext cx="198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Assignment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8BB948B-6E68-3144-AA7D-5143F2443A99}"/>
              </a:ext>
            </a:extLst>
          </p:cNvPr>
          <p:cNvSpPr txBox="1"/>
          <p:nvPr/>
        </p:nvSpPr>
        <p:spPr>
          <a:xfrm>
            <a:off x="6094411" y="5484222"/>
            <a:ext cx="198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Vector Values</a:t>
            </a:r>
          </a:p>
        </p:txBody>
      </p:sp>
    </p:spTree>
    <p:extLst>
      <p:ext uri="{BB962C8B-B14F-4D97-AF65-F5344CB8AC3E}">
        <p14:creationId xmlns:p14="http://schemas.microsoft.com/office/powerpoint/2010/main" val="2970926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141412" y="-152400"/>
            <a:ext cx="9334499" cy="1371600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Set Your Working Directory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217612" y="1600200"/>
            <a:ext cx="9982200" cy="4648200"/>
          </a:xfrm>
        </p:spPr>
        <p:txBody>
          <a:bodyPr numCol="1">
            <a:noAutofit/>
          </a:bodyPr>
          <a:lstStyle/>
          <a:p>
            <a:pPr>
              <a:lnSpc>
                <a:spcPct val="80000"/>
              </a:lnSpc>
              <a:spcAft>
                <a:spcPts val="200"/>
              </a:spcAft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Connect RStudio to a specific folder on your computer by setting a working directory</a:t>
            </a:r>
          </a:p>
          <a:p>
            <a:pPr>
              <a:lnSpc>
                <a:spcPct val="80000"/>
              </a:lnSpc>
              <a:spcAft>
                <a:spcPts val="200"/>
              </a:spcAft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Can directly:</a:t>
            </a:r>
          </a:p>
          <a:p>
            <a:pPr lvl="1">
              <a:lnSpc>
                <a:spcPct val="80000"/>
              </a:lnSpc>
              <a:spcAft>
                <a:spcPts val="200"/>
              </a:spcAft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Import files into RStudio from folder</a:t>
            </a:r>
          </a:p>
          <a:p>
            <a:pPr lvl="1">
              <a:lnSpc>
                <a:spcPct val="80000"/>
              </a:lnSpc>
              <a:spcAft>
                <a:spcPts val="200"/>
              </a:spcAft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Export files into folder from RStudio</a:t>
            </a:r>
          </a:p>
          <a:p>
            <a:pPr>
              <a:lnSpc>
                <a:spcPct val="80000"/>
              </a:lnSpc>
              <a:spcAft>
                <a:spcPts val="200"/>
              </a:spcAft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Structure for Windows:</a:t>
            </a:r>
          </a:p>
          <a:p>
            <a:pPr lvl="1">
              <a:lnSpc>
                <a:spcPct val="80000"/>
              </a:lnSpc>
              <a:spcAft>
                <a:spcPts val="200"/>
              </a:spcAft>
            </a:pP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setwd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2400" dirty="0"/>
              <a:t>"C:/Documents/</a:t>
            </a:r>
            <a:r>
              <a:rPr lang="en-US" sz="2400" dirty="0" err="1"/>
              <a:t>Data_Folder</a:t>
            </a:r>
            <a:r>
              <a:rPr lang="en-US" sz="2400" dirty="0"/>
              <a:t>"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</a:p>
          <a:p>
            <a:pPr>
              <a:lnSpc>
                <a:spcPct val="80000"/>
              </a:lnSpc>
              <a:spcAft>
                <a:spcPts val="200"/>
              </a:spcAft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Structure for Mac:</a:t>
            </a:r>
          </a:p>
          <a:p>
            <a:pPr lvl="1">
              <a:lnSpc>
                <a:spcPct val="80000"/>
              </a:lnSpc>
              <a:spcAft>
                <a:spcPts val="200"/>
              </a:spcAft>
            </a:pP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setwd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("~/Documents/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Data_Folder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")</a:t>
            </a:r>
          </a:p>
          <a:p>
            <a:pPr>
              <a:lnSpc>
                <a:spcPct val="80000"/>
              </a:lnSpc>
              <a:spcAft>
                <a:spcPts val="200"/>
              </a:spcAft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Check working directory by using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getwd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EC8EB4A-EE27-E54C-B29C-91576244A36C}"/>
              </a:ext>
            </a:extLst>
          </p:cNvPr>
          <p:cNvSpPr txBox="1"/>
          <p:nvPr/>
        </p:nvSpPr>
        <p:spPr>
          <a:xfrm>
            <a:off x="8151812" y="3276600"/>
            <a:ext cx="3200400" cy="156966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  <a:spcAft>
                <a:spcPts val="200"/>
              </a:spcAft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NOTE: You can use / or \\ to set working directory (directly pasting a file path will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NOT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work!)</a:t>
            </a:r>
          </a:p>
        </p:txBody>
      </p:sp>
    </p:spTree>
    <p:extLst>
      <p:ext uri="{BB962C8B-B14F-4D97-AF65-F5344CB8AC3E}">
        <p14:creationId xmlns:p14="http://schemas.microsoft.com/office/powerpoint/2010/main" val="2174657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608012" y="0"/>
            <a:ext cx="9334499" cy="1371600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Importing Data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608012" y="1676400"/>
            <a:ext cx="10972800" cy="4648200"/>
          </a:xfrm>
        </p:spPr>
        <p:txBody>
          <a:bodyPr numCol="1">
            <a:noAutofit/>
          </a:bodyPr>
          <a:lstStyle/>
          <a:p>
            <a:pPr>
              <a:lnSpc>
                <a:spcPct val="80000"/>
              </a:lnSpc>
              <a:spcAft>
                <a:spcPts val="200"/>
              </a:spcAft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To import a .csv file from your working directory use this code format:</a:t>
            </a:r>
          </a:p>
          <a:p>
            <a:pPr marL="0" indent="0" algn="ctr">
              <a:lnSpc>
                <a:spcPct val="80000"/>
              </a:lnSpc>
              <a:spcAft>
                <a:spcPts val="200"/>
              </a:spcAft>
              <a:buNone/>
            </a:pPr>
            <a:r>
              <a:rPr lang="en-US" b="1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new.df</a:t>
            </a:r>
            <a:r>
              <a:rPr lang="en-US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&lt;- </a:t>
            </a:r>
            <a:r>
              <a:rPr lang="en-US" b="1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read.csv</a:t>
            </a:r>
            <a:r>
              <a:rPr lang="en-US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(“</a:t>
            </a:r>
            <a:r>
              <a:rPr lang="en-US" b="1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name_you_want_for_your_file.csv</a:t>
            </a:r>
            <a:r>
              <a:rPr lang="en-US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  <a:r>
              <a:rPr lang="en-US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)</a:t>
            </a:r>
          </a:p>
          <a:p>
            <a:pPr marL="0" indent="0" algn="ctr">
              <a:lnSpc>
                <a:spcPct val="80000"/>
              </a:lnSpc>
              <a:spcAft>
                <a:spcPts val="200"/>
              </a:spcAft>
              <a:buNone/>
            </a:pPr>
            <a:endParaRPr lang="en-US" sz="400" b="1" dirty="0">
              <a:solidFill>
                <a:schemeClr val="accent1">
                  <a:lumMod val="40000"/>
                  <a:lumOff val="60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Wingdings" pitchFamily="2" charset="2"/>
            </a:endParaRPr>
          </a:p>
          <a:p>
            <a:pPr>
              <a:lnSpc>
                <a:spcPct val="80000"/>
              </a:lnSpc>
              <a:spcAft>
                <a:spcPts val="200"/>
              </a:spcAft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Example: </a:t>
            </a:r>
          </a:p>
          <a:p>
            <a:pPr marL="0" indent="0" algn="ctr">
              <a:lnSpc>
                <a:spcPct val="80000"/>
              </a:lnSpc>
              <a:spcAft>
                <a:spcPts val="200"/>
              </a:spcAft>
              <a:buNone/>
            </a:pPr>
            <a:r>
              <a:rPr lang="en-US" b="1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opioid.df</a:t>
            </a:r>
            <a:r>
              <a:rPr lang="en-US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 &lt;- </a:t>
            </a:r>
            <a:r>
              <a:rPr lang="en-US" b="1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read.csv</a:t>
            </a:r>
            <a:r>
              <a:rPr lang="en-US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("~</a:t>
            </a:r>
            <a:r>
              <a:rPr lang="en-US" b="1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state_prescribe_overdose_data.csv</a:t>
            </a:r>
            <a:r>
              <a:rPr lang="en-US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") </a:t>
            </a:r>
          </a:p>
          <a:p>
            <a:pPr marL="0" indent="0" algn="ctr">
              <a:lnSpc>
                <a:spcPct val="80000"/>
              </a:lnSpc>
              <a:spcAft>
                <a:spcPts val="200"/>
              </a:spcAft>
              <a:buNone/>
            </a:pPr>
            <a:endParaRPr lang="en-US" sz="400" b="1" dirty="0">
              <a:solidFill>
                <a:schemeClr val="accent1">
                  <a:lumMod val="40000"/>
                  <a:lumOff val="60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Wingdings" pitchFamily="2" charset="2"/>
            </a:endParaRPr>
          </a:p>
          <a:p>
            <a:pPr>
              <a:lnSpc>
                <a:spcPct val="80000"/>
              </a:lnSpc>
              <a:spcAft>
                <a:spcPts val="200"/>
              </a:spcAft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You can also add a file path to send to another folder!</a:t>
            </a:r>
          </a:p>
          <a:p>
            <a:pPr>
              <a:lnSpc>
                <a:spcPct val="80000"/>
              </a:lnSpc>
              <a:spcAft>
                <a:spcPts val="200"/>
              </a:spcAft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Add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stringsAsFactors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 = F to import strings as characters instead of factors</a:t>
            </a:r>
          </a:p>
          <a:p>
            <a:pPr marL="0" indent="0" algn="ctr">
              <a:lnSpc>
                <a:spcPct val="80000"/>
              </a:lnSpc>
              <a:spcAft>
                <a:spcPts val="200"/>
              </a:spcAft>
              <a:buNone/>
            </a:pPr>
            <a:r>
              <a:rPr lang="en-US" b="1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opioid.df</a:t>
            </a:r>
            <a:r>
              <a:rPr lang="en-US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 &lt;- </a:t>
            </a:r>
            <a:r>
              <a:rPr lang="en-US" b="1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read.csv</a:t>
            </a:r>
            <a:r>
              <a:rPr lang="en-US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("</a:t>
            </a:r>
            <a:r>
              <a:rPr lang="en-US" b="1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state_prescribe_overdose_data.csv</a:t>
            </a:r>
            <a:r>
              <a:rPr lang="en-US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", </a:t>
            </a:r>
            <a:r>
              <a:rPr lang="en-US" b="1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stringsAsFactors</a:t>
            </a:r>
            <a:r>
              <a:rPr lang="en-US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 = F) </a:t>
            </a:r>
          </a:p>
        </p:txBody>
      </p:sp>
    </p:spTree>
    <p:extLst>
      <p:ext uri="{BB962C8B-B14F-4D97-AF65-F5344CB8AC3E}">
        <p14:creationId xmlns:p14="http://schemas.microsoft.com/office/powerpoint/2010/main" val="1110266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179513" y="20782"/>
            <a:ext cx="9144001" cy="1371600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What Will We Be Learning?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179513" y="1905000"/>
            <a:ext cx="9944099" cy="4114801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All the basics that beginners need to become regular R users!</a:t>
            </a:r>
          </a:p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Major topics:</a:t>
            </a:r>
          </a:p>
          <a:p>
            <a:pPr lvl="1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Data types and structures and how they are used</a:t>
            </a:r>
          </a:p>
          <a:p>
            <a:pPr lvl="1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Basic essential R functions</a:t>
            </a:r>
          </a:p>
          <a:p>
            <a:pPr lvl="1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Loading and exporting data</a:t>
            </a:r>
          </a:p>
          <a:p>
            <a:pPr lvl="1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Calculating descriptive statistics</a:t>
            </a:r>
          </a:p>
          <a:p>
            <a:pPr lvl="1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Graphing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45493E-3DF2-DE40-8B0B-7312A94B45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1914" y="4191000"/>
            <a:ext cx="2743200" cy="21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132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531812" y="0"/>
            <a:ext cx="9334499" cy="1371600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Exporting Data</a:t>
            </a:r>
          </a:p>
        </p:txBody>
      </p:sp>
      <p:sp>
        <p:nvSpPr>
          <p:cNvPr id="4" name="Content Placeholder 13">
            <a:extLst>
              <a:ext uri="{FF2B5EF4-FFF2-40B4-BE49-F238E27FC236}">
                <a16:creationId xmlns:a16="http://schemas.microsoft.com/office/drawing/2014/main" id="{B5AE9FA5-080D-5544-8317-C8CC0F0525A7}"/>
              </a:ext>
            </a:extLst>
          </p:cNvPr>
          <p:cNvSpPr txBox="1">
            <a:spLocks/>
          </p:cNvSpPr>
          <p:nvPr/>
        </p:nvSpPr>
        <p:spPr>
          <a:xfrm>
            <a:off x="531812" y="1752600"/>
            <a:ext cx="11277600" cy="4648200"/>
          </a:xfrm>
          <a:prstGeom prst="rect">
            <a:avLst/>
          </a:prstGeom>
        </p:spPr>
        <p:txBody>
          <a:bodyPr vert="horz" lIns="91440" tIns="45720" rIns="91440" bIns="45720" numCol="1" rtlCol="0">
            <a:no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To export a data frame to .csv format into your working directory use the following command and format:</a:t>
            </a:r>
            <a:endParaRPr lang="en-US" sz="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lnSpc>
                <a:spcPct val="80000"/>
              </a:lnSpc>
              <a:spcAft>
                <a:spcPts val="200"/>
              </a:spcAft>
              <a:buFont typeface="Arial" pitchFamily="34" charset="0"/>
              <a:buNone/>
            </a:pPr>
            <a:r>
              <a:rPr lang="en-US" sz="2600" b="1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write.csv</a:t>
            </a:r>
            <a:r>
              <a:rPr lang="en-US" sz="26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2600" b="1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r.data.frame.for.export</a:t>
            </a:r>
            <a:r>
              <a:rPr lang="en-US" sz="26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“</a:t>
            </a:r>
            <a:r>
              <a:rPr lang="en-US" sz="2600" b="1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name_you_want_for_your_file.csv</a:t>
            </a:r>
            <a:r>
              <a:rPr lang="en-US" sz="26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  <a:r>
              <a:rPr lang="en-US" sz="26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)</a:t>
            </a:r>
          </a:p>
          <a:p>
            <a:pPr marL="0" indent="0" algn="ctr">
              <a:lnSpc>
                <a:spcPct val="80000"/>
              </a:lnSpc>
              <a:spcAft>
                <a:spcPts val="200"/>
              </a:spcAft>
              <a:buFont typeface="Arial" pitchFamily="34" charset="0"/>
              <a:buNone/>
            </a:pPr>
            <a:endParaRPr lang="en-US" sz="800" b="1" dirty="0">
              <a:solidFill>
                <a:schemeClr val="accent1">
                  <a:lumMod val="40000"/>
                  <a:lumOff val="60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Wingdings" pitchFamily="2" charset="2"/>
            </a:endParaRPr>
          </a:p>
          <a:p>
            <a:pPr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Example: </a:t>
            </a:r>
            <a:endParaRPr lang="en-US" sz="800" dirty="0">
              <a:latin typeface="Arial" panose="020B0604020202020204" pitchFamily="34" charset="0"/>
              <a:cs typeface="Arial" panose="020B0604020202020204" pitchFamily="34" charset="0"/>
              <a:sym typeface="Wingdings" pitchFamily="2" charset="2"/>
            </a:endParaRPr>
          </a:p>
          <a:p>
            <a:pPr marL="0" indent="0" algn="ctr">
              <a:lnSpc>
                <a:spcPct val="80000"/>
              </a:lnSpc>
              <a:spcAft>
                <a:spcPts val="200"/>
              </a:spcAft>
              <a:buFont typeface="Arial" pitchFamily="34" charset="0"/>
              <a:buNone/>
            </a:pPr>
            <a:r>
              <a:rPr lang="en-US" sz="2600" b="1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write.csv</a:t>
            </a:r>
            <a:r>
              <a:rPr lang="en-US" sz="26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(</a:t>
            </a:r>
            <a:r>
              <a:rPr lang="en-US" sz="2600" b="1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mean.overdose.by.year</a:t>
            </a:r>
            <a:r>
              <a:rPr lang="en-US" sz="26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, "</a:t>
            </a:r>
            <a:r>
              <a:rPr lang="en-US" sz="2600" b="1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mean_overdose_by_year.csv</a:t>
            </a:r>
            <a:r>
              <a:rPr lang="en-US" sz="26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")</a:t>
            </a:r>
          </a:p>
          <a:p>
            <a:pPr>
              <a:lnSpc>
                <a:spcPct val="80000"/>
              </a:lnSpc>
              <a:spcAft>
                <a:spcPts val="200"/>
              </a:spcAft>
            </a:pPr>
            <a:endParaRPr lang="en-US" sz="800" dirty="0">
              <a:latin typeface="Arial" panose="020B0604020202020204" pitchFamily="34" charset="0"/>
              <a:cs typeface="Arial" panose="020B0604020202020204" pitchFamily="34" charset="0"/>
              <a:sym typeface="Wingdings" pitchFamily="2" charset="2"/>
            </a:endParaRPr>
          </a:p>
          <a:p>
            <a:pPr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You can also add a file path to send to another folder!</a:t>
            </a:r>
          </a:p>
        </p:txBody>
      </p:sp>
    </p:spTree>
    <p:extLst>
      <p:ext uri="{BB962C8B-B14F-4D97-AF65-F5344CB8AC3E}">
        <p14:creationId xmlns:p14="http://schemas.microsoft.com/office/powerpoint/2010/main" val="3247202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760412" y="0"/>
            <a:ext cx="9334499" cy="1371600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Installing &amp; Loading Packages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760412" y="1676400"/>
            <a:ext cx="10895013" cy="4648200"/>
          </a:xfrm>
        </p:spPr>
        <p:txBody>
          <a:bodyPr numCol="1">
            <a:noAutofit/>
          </a:bodyPr>
          <a:lstStyle/>
          <a:p>
            <a:pPr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To install an R package, follow this format:</a:t>
            </a:r>
          </a:p>
          <a:p>
            <a:pPr marL="0" indent="0" algn="ctr">
              <a:lnSpc>
                <a:spcPct val="80000"/>
              </a:lnSpc>
              <a:spcAft>
                <a:spcPts val="200"/>
              </a:spcAft>
              <a:buNone/>
            </a:pPr>
            <a:r>
              <a:rPr lang="en-US" sz="2600" b="1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install.packages</a:t>
            </a:r>
            <a:r>
              <a:rPr lang="en-US" sz="26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(“psych”)</a:t>
            </a:r>
          </a:p>
          <a:p>
            <a:pPr marL="0" indent="0" algn="ctr">
              <a:lnSpc>
                <a:spcPct val="80000"/>
              </a:lnSpc>
              <a:spcAft>
                <a:spcPts val="200"/>
              </a:spcAft>
              <a:buNone/>
            </a:pPr>
            <a:endParaRPr lang="en-US" sz="800" b="1" dirty="0">
              <a:solidFill>
                <a:schemeClr val="accent1">
                  <a:lumMod val="40000"/>
                  <a:lumOff val="6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To load the package into your R session use this format:</a:t>
            </a:r>
          </a:p>
          <a:p>
            <a:pPr marL="0" indent="0" algn="ctr">
              <a:lnSpc>
                <a:spcPct val="80000"/>
              </a:lnSpc>
              <a:spcAft>
                <a:spcPts val="200"/>
              </a:spcAft>
              <a:buNone/>
            </a:pPr>
            <a:r>
              <a:rPr lang="en-US" sz="26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library(psych)</a:t>
            </a:r>
          </a:p>
          <a:p>
            <a:pPr marL="0" indent="0" algn="ctr">
              <a:lnSpc>
                <a:spcPct val="80000"/>
              </a:lnSpc>
              <a:spcAft>
                <a:spcPts val="200"/>
              </a:spcAft>
              <a:buNone/>
            </a:pPr>
            <a:endParaRPr lang="en-US" sz="800" b="1" dirty="0">
              <a:solidFill>
                <a:schemeClr val="accent1">
                  <a:lumMod val="40000"/>
                  <a:lumOff val="6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You have to </a:t>
            </a:r>
            <a:r>
              <a:rPr lang="en-US" sz="2600" b="1" i="1" dirty="0">
                <a:latin typeface="Arial" panose="020B0604020202020204" pitchFamily="34" charset="0"/>
                <a:cs typeface="Arial" panose="020B0604020202020204" pitchFamily="34" charset="0"/>
              </a:rPr>
              <a:t>install</a:t>
            </a: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 your packages </a:t>
            </a:r>
            <a:r>
              <a:rPr lang="en-US" sz="2600" b="1" i="1" dirty="0">
                <a:latin typeface="Arial" panose="020B0604020202020204" pitchFamily="34" charset="0"/>
                <a:cs typeface="Arial" panose="020B0604020202020204" pitchFamily="34" charset="0"/>
              </a:rPr>
              <a:t>once</a:t>
            </a:r>
          </a:p>
          <a:p>
            <a:pPr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You have to </a:t>
            </a:r>
            <a:r>
              <a:rPr lang="en-US" sz="2600" b="1" i="1" dirty="0">
                <a:latin typeface="Arial" panose="020B0604020202020204" pitchFamily="34" charset="0"/>
                <a:cs typeface="Arial" panose="020B0604020202020204" pitchFamily="34" charset="0"/>
              </a:rPr>
              <a:t>load </a:t>
            </a: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your packages </a:t>
            </a:r>
            <a:r>
              <a:rPr lang="en-US" sz="2600" b="1" i="1" dirty="0">
                <a:latin typeface="Arial" panose="020B0604020202020204" pitchFamily="34" charset="0"/>
                <a:cs typeface="Arial" panose="020B0604020202020204" pitchFamily="34" charset="0"/>
              </a:rPr>
              <a:t>every time </a:t>
            </a: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you open a new R session</a:t>
            </a:r>
          </a:p>
          <a:p>
            <a:pPr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If you close R, you will have to load your packages again</a:t>
            </a:r>
            <a:b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3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8258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179513" y="0"/>
            <a:ext cx="9334499" cy="1371600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Package Loading Error?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6B4EBFD0-B394-3446-BE9C-D18EDA3626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72" r="5538" b="10714"/>
          <a:stretch/>
        </p:blipFill>
        <p:spPr>
          <a:xfrm>
            <a:off x="1522412" y="2527852"/>
            <a:ext cx="9612311" cy="1143000"/>
          </a:xfrm>
          <a:ln w="38100">
            <a:solidFill>
              <a:srgbClr val="C00000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60C85DF-25D3-6E4D-BD3D-8935A11CD546}"/>
              </a:ext>
            </a:extLst>
          </p:cNvPr>
          <p:cNvSpPr txBox="1"/>
          <p:nvPr/>
        </p:nvSpPr>
        <p:spPr>
          <a:xfrm>
            <a:off x="1179513" y="1624138"/>
            <a:ext cx="10668000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600" dirty="0"/>
              <a:t>If you see an error like what you see below: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600" dirty="0"/>
              <a:t>Your package requires dependencies!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600" dirty="0"/>
              <a:t>This package requires updated Java, </a:t>
            </a:r>
            <a:r>
              <a:rPr lang="en-US" sz="2600" dirty="0" err="1"/>
              <a:t>Rtools</a:t>
            </a:r>
            <a:r>
              <a:rPr lang="en-US" sz="2600" dirty="0"/>
              <a:t>, and several other R packages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600" dirty="0"/>
              <a:t>These have to be loaded first before you can install the package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600" dirty="0"/>
              <a:t>Google it!</a:t>
            </a:r>
          </a:p>
        </p:txBody>
      </p:sp>
    </p:spTree>
    <p:extLst>
      <p:ext uri="{BB962C8B-B14F-4D97-AF65-F5344CB8AC3E}">
        <p14:creationId xmlns:p14="http://schemas.microsoft.com/office/powerpoint/2010/main" val="2739416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179513" y="0"/>
            <a:ext cx="9334499" cy="1371600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Commonly Used Packages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293812" y="1828800"/>
            <a:ext cx="9982200" cy="4648200"/>
          </a:xfrm>
        </p:spPr>
        <p:txBody>
          <a:bodyPr numCol="2">
            <a:noAutofit/>
          </a:bodyPr>
          <a:lstStyle/>
          <a:p>
            <a:pPr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ggplot2</a:t>
            </a:r>
          </a:p>
          <a:p>
            <a:pPr lvl="1"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Used to create customized graphs</a:t>
            </a:r>
          </a:p>
          <a:p>
            <a:pPr>
              <a:lnSpc>
                <a:spcPct val="80000"/>
              </a:lnSpc>
              <a:spcAft>
                <a:spcPts val="200"/>
              </a:spcAft>
            </a:pPr>
            <a:r>
              <a:rPr lang="en-US" sz="2600" dirty="0" err="1">
                <a:latin typeface="Arial" panose="020B0604020202020204" pitchFamily="34" charset="0"/>
                <a:cs typeface="Arial" panose="020B0604020202020204" pitchFamily="34" charset="0"/>
              </a:rPr>
              <a:t>dplyr</a:t>
            </a:r>
            <a:endParaRPr lang="en-US" sz="2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Used for data cleaning, modeling, big data work</a:t>
            </a:r>
          </a:p>
          <a:p>
            <a:pPr>
              <a:lnSpc>
                <a:spcPct val="80000"/>
              </a:lnSpc>
              <a:spcAft>
                <a:spcPts val="200"/>
              </a:spcAft>
            </a:pPr>
            <a:r>
              <a:rPr lang="en-US" sz="2600" dirty="0" err="1">
                <a:latin typeface="Arial" panose="020B0604020202020204" pitchFamily="34" charset="0"/>
                <a:cs typeface="Arial" panose="020B0604020202020204" pitchFamily="34" charset="0"/>
              </a:rPr>
              <a:t>stringr</a:t>
            </a:r>
            <a:endParaRPr lang="en-US" sz="2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Used for string manipulation</a:t>
            </a:r>
          </a:p>
          <a:p>
            <a:pPr lvl="1">
              <a:lnSpc>
                <a:spcPct val="80000"/>
              </a:lnSpc>
              <a:spcAft>
                <a:spcPts val="200"/>
              </a:spcAft>
            </a:pPr>
            <a:endParaRPr lang="en-US" sz="2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80000"/>
              </a:lnSpc>
              <a:spcAft>
                <a:spcPts val="200"/>
              </a:spcAft>
            </a:pPr>
            <a:r>
              <a:rPr lang="en-US" sz="2600" dirty="0" err="1">
                <a:latin typeface="Arial" panose="020B0604020202020204" pitchFamily="34" charset="0"/>
                <a:cs typeface="Arial" panose="020B0604020202020204" pitchFamily="34" charset="0"/>
              </a:rPr>
              <a:t>data.table</a:t>
            </a:r>
            <a:endParaRPr lang="en-US" sz="2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Runs large data sets quickly</a:t>
            </a:r>
          </a:p>
          <a:p>
            <a:pPr>
              <a:lnSpc>
                <a:spcPct val="80000"/>
              </a:lnSpc>
              <a:spcAft>
                <a:spcPts val="200"/>
              </a:spcAft>
            </a:pPr>
            <a:r>
              <a:rPr lang="en-US" sz="2600" dirty="0" err="1">
                <a:latin typeface="Arial" panose="020B0604020202020204" pitchFamily="34" charset="0"/>
                <a:cs typeface="Arial" panose="020B0604020202020204" pitchFamily="34" charset="0"/>
              </a:rPr>
              <a:t>rmarkdown</a:t>
            </a:r>
            <a:endParaRPr lang="en-US" sz="2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Chunks code</a:t>
            </a:r>
          </a:p>
          <a:p>
            <a:pPr lvl="1"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Can create  an HTML print out of code paired with its output</a:t>
            </a:r>
          </a:p>
        </p:txBody>
      </p:sp>
    </p:spTree>
    <p:extLst>
      <p:ext uri="{BB962C8B-B14F-4D97-AF65-F5344CB8AC3E}">
        <p14:creationId xmlns:p14="http://schemas.microsoft.com/office/powerpoint/2010/main" val="3730768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12EAD-3797-E941-965B-6BFACFF7D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8212" y="1676400"/>
            <a:ext cx="8232400" cy="2819400"/>
          </a:xfrm>
        </p:spPr>
        <p:txBody>
          <a:bodyPr>
            <a:normAutofit/>
          </a:bodyPr>
          <a:lstStyle/>
          <a:p>
            <a:pPr algn="ctr"/>
            <a:r>
              <a:rPr lang="en-US" sz="6600" dirty="0">
                <a:latin typeface="Arial" panose="020B0604020202020204" pitchFamily="34" charset="0"/>
                <a:cs typeface="Arial" panose="020B0604020202020204" pitchFamily="34" charset="0"/>
              </a:rPr>
              <a:t>Coding Demonstration in R</a:t>
            </a:r>
          </a:p>
        </p:txBody>
      </p:sp>
    </p:spTree>
    <p:extLst>
      <p:ext uri="{BB962C8B-B14F-4D97-AF65-F5344CB8AC3E}">
        <p14:creationId xmlns:p14="http://schemas.microsoft.com/office/powerpoint/2010/main" val="4040871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12EAD-3797-E941-965B-6BFACFF7D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8212" y="1676400"/>
            <a:ext cx="8232400" cy="2819400"/>
          </a:xfrm>
        </p:spPr>
        <p:txBody>
          <a:bodyPr>
            <a:normAutofit/>
          </a:bodyPr>
          <a:lstStyle/>
          <a:p>
            <a:pPr algn="ctr"/>
            <a:r>
              <a:rPr lang="en-US" sz="6600" dirty="0">
                <a:latin typeface="Arial" panose="020B0604020202020204" pitchFamily="34" charset="0"/>
                <a:cs typeface="Arial" panose="020B0604020202020204" pitchFamily="34" charset="0"/>
              </a:rPr>
              <a:t>Data Types &amp; Structures</a:t>
            </a:r>
          </a:p>
        </p:txBody>
      </p:sp>
    </p:spTree>
    <p:extLst>
      <p:ext uri="{BB962C8B-B14F-4D97-AF65-F5344CB8AC3E}">
        <p14:creationId xmlns:p14="http://schemas.microsoft.com/office/powerpoint/2010/main" val="2343571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179513" y="0"/>
            <a:ext cx="9334499" cy="1371600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Data Types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293812" y="1676400"/>
            <a:ext cx="9982200" cy="4648200"/>
          </a:xfrm>
        </p:spPr>
        <p:txBody>
          <a:bodyPr numCol="1">
            <a:noAutofit/>
          </a:bodyPr>
          <a:lstStyle/>
          <a:p>
            <a:pPr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Numeric</a:t>
            </a:r>
          </a:p>
          <a:p>
            <a:pPr lvl="1"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Example: c(1.2, 2.6, 3.4, 4.1, 5.8)</a:t>
            </a:r>
          </a:p>
          <a:p>
            <a:pPr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Character</a:t>
            </a:r>
          </a:p>
          <a:p>
            <a:pPr lvl="1"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Example: c(”Alabama”, “Texas”, ”Pennsylvania”)</a:t>
            </a:r>
          </a:p>
          <a:p>
            <a:pPr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Integer</a:t>
            </a:r>
          </a:p>
          <a:p>
            <a:pPr lvl="1"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Example: c(1, 2, 3, 4, 5)</a:t>
            </a:r>
          </a:p>
          <a:p>
            <a:pPr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Logical</a:t>
            </a:r>
          </a:p>
          <a:p>
            <a:pPr lvl="1"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Example: c(TRUE, FALSE, FALSE, TRUE)</a:t>
            </a:r>
          </a:p>
          <a:p>
            <a:pPr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Check a data type with the class() function</a:t>
            </a:r>
          </a:p>
        </p:txBody>
      </p:sp>
    </p:spTree>
    <p:extLst>
      <p:ext uri="{BB962C8B-B14F-4D97-AF65-F5344CB8AC3E}">
        <p14:creationId xmlns:p14="http://schemas.microsoft.com/office/powerpoint/2010/main" val="3160762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179513" y="0"/>
            <a:ext cx="9334499" cy="1371600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Data Structures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293812" y="1676400"/>
            <a:ext cx="9982200" cy="4648200"/>
          </a:xfrm>
        </p:spPr>
        <p:txBody>
          <a:bodyPr numCol="1">
            <a:noAutofit/>
          </a:bodyPr>
          <a:lstStyle/>
          <a:p>
            <a:pPr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Variable</a:t>
            </a:r>
          </a:p>
          <a:p>
            <a:pPr lvl="1"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Consists of </a:t>
            </a:r>
            <a:r>
              <a:rPr lang="en-US" sz="26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one value</a:t>
            </a:r>
          </a:p>
          <a:p>
            <a:pPr lvl="1"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Example: state &lt;- “Texas”</a:t>
            </a:r>
          </a:p>
          <a:p>
            <a:pPr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Vector</a:t>
            </a:r>
          </a:p>
          <a:p>
            <a:pPr lvl="1"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Series of multiple values of the </a:t>
            </a:r>
            <a:r>
              <a:rPr lang="en-US" sz="26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same type </a:t>
            </a: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in </a:t>
            </a:r>
            <a:r>
              <a:rPr lang="en-US" sz="26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one</a:t>
            </a: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 dimension</a:t>
            </a:r>
          </a:p>
          <a:p>
            <a:pPr lvl="1"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Example: numbers &lt;- c(1, 2, 3, 7, 10)</a:t>
            </a:r>
          </a:p>
          <a:p>
            <a:pPr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List</a:t>
            </a:r>
          </a:p>
          <a:p>
            <a:pPr lvl="1"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Series of multiple values of </a:t>
            </a:r>
            <a:r>
              <a:rPr lang="en-US" sz="26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different types </a:t>
            </a: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in</a:t>
            </a:r>
            <a:r>
              <a:rPr lang="en-US" sz="2600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one</a:t>
            </a:r>
            <a:r>
              <a:rPr lang="en-US" sz="2600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dimension</a:t>
            </a:r>
          </a:p>
          <a:p>
            <a:pPr lvl="1"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Example: </a:t>
            </a:r>
            <a:r>
              <a:rPr lang="en-US" sz="2600" dirty="0" err="1">
                <a:latin typeface="Arial" panose="020B0604020202020204" pitchFamily="34" charset="0"/>
                <a:cs typeface="Arial" panose="020B0604020202020204" pitchFamily="34" charset="0"/>
              </a:rPr>
              <a:t>list.values</a:t>
            </a: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 &lt;- list(1, “Alabama”, 9, TRUE)</a:t>
            </a:r>
          </a:p>
        </p:txBody>
      </p:sp>
    </p:spTree>
    <p:extLst>
      <p:ext uri="{BB962C8B-B14F-4D97-AF65-F5344CB8AC3E}">
        <p14:creationId xmlns:p14="http://schemas.microsoft.com/office/powerpoint/2010/main" val="2404952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179513" y="0"/>
            <a:ext cx="9334499" cy="1371600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Data Structures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293812" y="1676400"/>
            <a:ext cx="9982200" cy="4648200"/>
          </a:xfrm>
        </p:spPr>
        <p:txBody>
          <a:bodyPr numCol="1">
            <a:noAutofit/>
          </a:bodyPr>
          <a:lstStyle/>
          <a:p>
            <a:pPr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Matrix</a:t>
            </a:r>
          </a:p>
          <a:p>
            <a:pPr lvl="1"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Rectangular array of the same type</a:t>
            </a:r>
          </a:p>
          <a:p>
            <a:pPr lvl="1"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If they are numbers, you can perform mathematical operations on each value</a:t>
            </a:r>
          </a:p>
          <a:p>
            <a:pPr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Data frame</a:t>
            </a:r>
          </a:p>
          <a:p>
            <a:pPr lvl="1"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Data created by combining multiple vectors so that each vector becomes a column</a:t>
            </a:r>
          </a:p>
          <a:p>
            <a:pPr lvl="1">
              <a:lnSpc>
                <a:spcPct val="80000"/>
              </a:lnSpc>
              <a:spcAft>
                <a:spcPts val="200"/>
              </a:spcAft>
            </a:pPr>
            <a:r>
              <a:rPr lang="en-US" sz="26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Each column </a:t>
            </a: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can have a </a:t>
            </a:r>
            <a:r>
              <a:rPr lang="en-US" sz="26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different</a:t>
            </a:r>
            <a:r>
              <a:rPr lang="en-US" sz="2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data type</a:t>
            </a:r>
          </a:p>
        </p:txBody>
      </p:sp>
    </p:spTree>
    <p:extLst>
      <p:ext uri="{BB962C8B-B14F-4D97-AF65-F5344CB8AC3E}">
        <p14:creationId xmlns:p14="http://schemas.microsoft.com/office/powerpoint/2010/main" val="3244172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12EAD-3797-E941-965B-6BFACFF7D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5012" y="2628900"/>
            <a:ext cx="5638800" cy="1600200"/>
          </a:xfrm>
        </p:spPr>
        <p:txBody>
          <a:bodyPr>
            <a:normAutofit/>
          </a:bodyPr>
          <a:lstStyle/>
          <a:p>
            <a:pPr algn="ctr"/>
            <a:r>
              <a:rPr lang="en-US" sz="8000" dirty="0">
                <a:latin typeface="Arial" panose="020B0604020202020204" pitchFamily="34" charset="0"/>
                <a:cs typeface="Arial" panose="020B0604020202020204" pitchFamily="34" charset="0"/>
              </a:rPr>
              <a:t>Questions?</a:t>
            </a:r>
            <a:b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2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3739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179513" y="20782"/>
            <a:ext cx="9144001" cy="1371600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My Background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177925" y="1600200"/>
            <a:ext cx="10479087" cy="4114801"/>
          </a:xfrm>
        </p:spPr>
        <p:txBody>
          <a:bodyPr>
            <a:noAutofit/>
          </a:bodyPr>
          <a:lstStyle/>
          <a:p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Education</a:t>
            </a:r>
          </a:p>
          <a:p>
            <a:pPr lvl="1"/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Double BA in political science and psychology from Swarthmore College</a:t>
            </a:r>
          </a:p>
          <a:p>
            <a:pPr lvl="1"/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Master in Public Health (MPH) with a specialization in Health Policy Analysis from Washington University in St. Louis</a:t>
            </a:r>
          </a:p>
          <a:p>
            <a:pPr marL="0" indent="0">
              <a:buNone/>
            </a:pPr>
            <a:endParaRPr lang="en-US" sz="2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E2212DB-1FC2-C947-A0E3-6E83A016C3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286" b="14610"/>
          <a:stretch/>
        </p:blipFill>
        <p:spPr>
          <a:xfrm>
            <a:off x="3572017" y="4418232"/>
            <a:ext cx="2362200" cy="167961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79D3A42-99B5-7840-A432-5F0AD7F27E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832"/>
          <a:stretch/>
        </p:blipFill>
        <p:spPr>
          <a:xfrm>
            <a:off x="6461268" y="4437547"/>
            <a:ext cx="1821152" cy="1660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883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12EAD-3797-E941-965B-6BFACFF7D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12" y="609600"/>
            <a:ext cx="11277600" cy="4686300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Thank you for attending!</a:t>
            </a:r>
            <a:b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Next Class is Vectors &amp; Matrices:  </a:t>
            </a:r>
            <a:b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Next Saturday, May 24</a:t>
            </a:r>
            <a:r>
              <a:rPr lang="en-US" sz="2800" b="1" baseline="30000" dirty="0"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 from 10:30 AM to 12:00 PM</a:t>
            </a:r>
            <a:b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To attend in person go here to sign up: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https://www.meetup.com/Learning-R-Programming-in-Austin/events/261412773/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To attend online go here to sign up:</a:t>
            </a:r>
            <a:b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  <a:hlinkClick r:id="rId3" tooltip="https://www.eventbrite.com/e/intro-r-vectors-and-matrices-tickets-61769256509"/>
              </a:rPr>
              <a:t>https://www.eventbrite.com/e/intro-r-vectors-and-matrices-tickets-61769256509</a:t>
            </a:r>
            <a:b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Optional Practice Slides are Available on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Github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! (link on slide #12)</a:t>
            </a:r>
          </a:p>
        </p:txBody>
      </p:sp>
    </p:spTree>
    <p:extLst>
      <p:ext uri="{BB962C8B-B14F-4D97-AF65-F5344CB8AC3E}">
        <p14:creationId xmlns:p14="http://schemas.microsoft.com/office/powerpoint/2010/main" val="1727823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12EAD-3797-E941-965B-6BFACFF7D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12" y="838200"/>
            <a:ext cx="10363200" cy="4686300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Contact Info:</a:t>
            </a:r>
            <a:b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My email: 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kelsey.Huntzberry@gmail.com</a:t>
            </a:r>
            <a:b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Slack Channel to collaborate with your cohort is called r-programming-class found here:</a:t>
            </a:r>
            <a:b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dirty="0">
                <a:hlinkClick r:id="rId3"/>
              </a:rPr>
              <a:t>https://join.slack.com/t/learningrinaustin/shared_invite/enQtNjQ3MTcxMTczOTQyLTU4NWU2OGU5ZWQ5YzIwMTRhYjRiZTI3ODM1Yjc3ZTcwY2VjOGZkNjg2MzE1ODA1ZDA0YTRjMzNjYmIxOWQ1YmM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8054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179513" y="20782"/>
            <a:ext cx="9144001" cy="1371600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My Background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177925" y="1600200"/>
            <a:ext cx="10479087" cy="4114801"/>
          </a:xfrm>
        </p:spPr>
        <p:txBody>
          <a:bodyPr>
            <a:noAutofit/>
          </a:bodyPr>
          <a:lstStyle/>
          <a:p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Work Experience</a:t>
            </a:r>
          </a:p>
          <a:p>
            <a:pPr lvl="1"/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Statistical Data Analyst at Washington University in St. Louis</a:t>
            </a:r>
          </a:p>
          <a:p>
            <a:pPr lvl="1"/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Data Scientist at Bayer Crop Science</a:t>
            </a:r>
          </a:p>
          <a:p>
            <a:pPr lvl="1"/>
            <a:r>
              <a:rPr lang="en-US" sz="2600" b="1" dirty="0">
                <a:latin typeface="Arial" panose="020B0604020202020204" pitchFamily="34" charset="0"/>
                <a:cs typeface="Arial" panose="020B0604020202020204" pitchFamily="34" charset="0"/>
              </a:rPr>
              <a:t>Current: </a:t>
            </a: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Data Science Analyst at Whole Foods Market</a:t>
            </a:r>
          </a:p>
          <a:p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Taught Intro to Data Science, Introduction to R, and Intermediate R to colleagues at Bayer Crop Science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79D3A42-99B5-7840-A432-5F0AD7F27E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832"/>
          <a:stretch/>
        </p:blipFill>
        <p:spPr>
          <a:xfrm>
            <a:off x="2894012" y="4876800"/>
            <a:ext cx="1588064" cy="1447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B43DA64-2A65-CE46-AD22-79E6B9379E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0348" y="4851418"/>
            <a:ext cx="1461064" cy="14477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11D3337-62A1-744B-8494-F96801C118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0012" y="4876800"/>
            <a:ext cx="1422400" cy="142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472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179513" y="0"/>
            <a:ext cx="9944099" cy="1371600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Introduction to R Programming: Class Outline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179513" y="1828800"/>
            <a:ext cx="9944099" cy="4648200"/>
          </a:xfrm>
        </p:spPr>
        <p:txBody>
          <a:bodyPr numCol="2"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26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 1</a:t>
            </a:r>
          </a:p>
          <a:p>
            <a:pPr lvl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Review course outline</a:t>
            </a:r>
          </a:p>
          <a:p>
            <a:pPr lvl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Why learn R?</a:t>
            </a:r>
          </a:p>
          <a:p>
            <a:pPr lvl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Installing R</a:t>
            </a:r>
          </a:p>
          <a:p>
            <a:pPr lvl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R Interface</a:t>
            </a:r>
          </a:p>
          <a:p>
            <a:pPr lvl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Intro to basics</a:t>
            </a:r>
          </a:p>
          <a:p>
            <a: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26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 2</a:t>
            </a:r>
          </a:p>
          <a:p>
            <a:pPr lvl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Vectors</a:t>
            </a:r>
          </a:p>
          <a:p>
            <a:pPr lvl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Matrices</a:t>
            </a:r>
          </a:p>
          <a:p>
            <a:pPr lvl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endParaRPr lang="en-US" sz="2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26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 3</a:t>
            </a:r>
          </a:p>
          <a:p>
            <a:pPr lvl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Factors</a:t>
            </a:r>
          </a:p>
          <a:p>
            <a:pPr lvl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Data frames</a:t>
            </a:r>
          </a:p>
          <a:p>
            <a: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26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 4</a:t>
            </a:r>
          </a:p>
          <a:p>
            <a:pPr lvl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Lists</a:t>
            </a:r>
          </a:p>
          <a:p>
            <a:pPr lvl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Essential Functions</a:t>
            </a:r>
          </a:p>
          <a:p>
            <a:pPr lvl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Calculating descriptive statistics</a:t>
            </a:r>
          </a:p>
          <a:p>
            <a: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26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 5</a:t>
            </a:r>
          </a:p>
          <a:p>
            <a:pPr lvl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All about graphing in ggplot2</a:t>
            </a:r>
          </a:p>
        </p:txBody>
      </p:sp>
    </p:spTree>
    <p:extLst>
      <p:ext uri="{BB962C8B-B14F-4D97-AF65-F5344CB8AC3E}">
        <p14:creationId xmlns:p14="http://schemas.microsoft.com/office/powerpoint/2010/main" val="866838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179513" y="0"/>
            <a:ext cx="9944099" cy="1371600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Intermediate R Programming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179513" y="1828800"/>
            <a:ext cx="9944099" cy="4648200"/>
          </a:xfrm>
        </p:spPr>
        <p:txBody>
          <a:bodyPr numCol="1">
            <a:normAutofit/>
          </a:bodyPr>
          <a:lstStyle/>
          <a:p>
            <a: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After the first 5 classes are complete, we will proceed with intermediate topics such as:</a:t>
            </a:r>
          </a:p>
          <a:p>
            <a:pPr lvl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Data manipulation with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dplyr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String manipulation with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stringr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Loops</a:t>
            </a:r>
          </a:p>
          <a:p>
            <a:pPr lvl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User-defined functions</a:t>
            </a:r>
          </a:p>
          <a:p>
            <a: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I am open to suggestions about other topics!</a:t>
            </a:r>
          </a:p>
        </p:txBody>
      </p:sp>
    </p:spTree>
    <p:extLst>
      <p:ext uri="{BB962C8B-B14F-4D97-AF65-F5344CB8AC3E}">
        <p14:creationId xmlns:p14="http://schemas.microsoft.com/office/powerpoint/2010/main" val="2520127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3960812" y="914400"/>
            <a:ext cx="9334499" cy="1371600"/>
          </a:xfrm>
        </p:spPr>
        <p:txBody>
          <a:bodyPr>
            <a:normAutofit/>
          </a:bodyPr>
          <a:lstStyle/>
          <a:p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Why Learn R?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0D4BF44A-6294-8B4D-8396-01303B08102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5017368"/>
              </p:ext>
            </p:extLst>
          </p:nvPr>
        </p:nvGraphicFramePr>
        <p:xfrm>
          <a:off x="227012" y="2133599"/>
          <a:ext cx="11734800" cy="42014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81474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8D97B53C-9836-6A4A-9341-39DB4EF14DFA}"/>
              </a:ext>
            </a:extLst>
          </p:cNvPr>
          <p:cNvSpPr/>
          <p:nvPr/>
        </p:nvSpPr>
        <p:spPr>
          <a:xfrm>
            <a:off x="905092" y="3595255"/>
            <a:ext cx="2286000" cy="2209800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Statistical Analysis &amp; Modeling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B031FD3-8AC2-CD42-96B3-C0CB7E88A1D4}"/>
              </a:ext>
            </a:extLst>
          </p:cNvPr>
          <p:cNvSpPr/>
          <p:nvPr/>
        </p:nvSpPr>
        <p:spPr>
          <a:xfrm>
            <a:off x="2142404" y="1697183"/>
            <a:ext cx="2667000" cy="2667000"/>
          </a:xfrm>
          <a:prstGeom prst="ellipse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BBA74E4-110D-AE47-910C-11B22F549C49}"/>
              </a:ext>
            </a:extLst>
          </p:cNvPr>
          <p:cNvSpPr/>
          <p:nvPr/>
        </p:nvSpPr>
        <p:spPr>
          <a:xfrm>
            <a:off x="3665611" y="3751119"/>
            <a:ext cx="2667000" cy="2667000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Deep Learning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8A0EB6A-C6DE-AE40-98A8-5A4F50CB506D}"/>
              </a:ext>
            </a:extLst>
          </p:cNvPr>
          <p:cNvSpPr/>
          <p:nvPr/>
        </p:nvSpPr>
        <p:spPr>
          <a:xfrm>
            <a:off x="474266" y="325587"/>
            <a:ext cx="2362200" cy="23622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Graphing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22A2FE3-BE9C-4D42-87A5-2DC4C56CB449}"/>
              </a:ext>
            </a:extLst>
          </p:cNvPr>
          <p:cNvSpPr/>
          <p:nvPr/>
        </p:nvSpPr>
        <p:spPr>
          <a:xfrm>
            <a:off x="5906584" y="2667003"/>
            <a:ext cx="2819400" cy="2743200"/>
          </a:xfrm>
          <a:prstGeom prst="ellipse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Creating Website &amp; Interactive Graphs with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RShiny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D3864BC-6564-1644-A32E-5A3DF5B60B0F}"/>
              </a:ext>
            </a:extLst>
          </p:cNvPr>
          <p:cNvSpPr/>
          <p:nvPr/>
        </p:nvSpPr>
        <p:spPr>
          <a:xfrm>
            <a:off x="4360755" y="1151661"/>
            <a:ext cx="2046721" cy="2057400"/>
          </a:xfrm>
          <a:prstGeom prst="ellipse">
            <a:avLst/>
          </a:prstGeom>
          <a:solidFill>
            <a:srgbClr val="DF9E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Mapping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B853146-4634-1048-9408-11CC9066D24D}"/>
              </a:ext>
            </a:extLst>
          </p:cNvPr>
          <p:cNvSpPr/>
          <p:nvPr/>
        </p:nvSpPr>
        <p:spPr>
          <a:xfrm>
            <a:off x="10133012" y="2795155"/>
            <a:ext cx="1894321" cy="19050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Image Analysis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C5C789E-044D-6F4D-8B67-B0CE2E0FB3A7}"/>
              </a:ext>
            </a:extLst>
          </p:cNvPr>
          <p:cNvSpPr/>
          <p:nvPr/>
        </p:nvSpPr>
        <p:spPr>
          <a:xfrm>
            <a:off x="8252548" y="3886200"/>
            <a:ext cx="2692039" cy="2667001"/>
          </a:xfrm>
          <a:prstGeom prst="ellipse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Simulation &amp; Resource Optimization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246B2B9-B7B5-B040-8DD9-8AE1F4D79E7F}"/>
              </a:ext>
            </a:extLst>
          </p:cNvPr>
          <p:cNvSpPr txBox="1"/>
          <p:nvPr/>
        </p:nvSpPr>
        <p:spPr>
          <a:xfrm>
            <a:off x="7931765" y="585893"/>
            <a:ext cx="357313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Uses for R Programming</a:t>
            </a:r>
          </a:p>
        </p:txBody>
      </p:sp>
    </p:spTree>
    <p:extLst>
      <p:ext uri="{BB962C8B-B14F-4D97-AF65-F5344CB8AC3E}">
        <p14:creationId xmlns:p14="http://schemas.microsoft.com/office/powerpoint/2010/main" val="1143144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Digital Blue Tunnel 16x9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2895261.potx" id="{4CBF9558-C12D-4F51-9AA3-9D0796951DBC}" vid="{FFC159E6-A134-46E7-B1A0-C306E39FC295}"/>
    </a:ext>
  </a:extLst>
</a:theme>
</file>

<file path=ppt/theme/theme2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Digital Blue Tunnel 16x9</Template>
  <TotalTime>17209</TotalTime>
  <Words>1930</Words>
  <Application>Microsoft Macintosh PowerPoint</Application>
  <PresentationFormat>Custom</PresentationFormat>
  <Paragraphs>307</Paragraphs>
  <Slides>41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4" baseType="lpstr">
      <vt:lpstr>Arial</vt:lpstr>
      <vt:lpstr>Corbel</vt:lpstr>
      <vt:lpstr>Digital Blue Tunnel 16x9</vt:lpstr>
      <vt:lpstr>Introduction to R</vt:lpstr>
      <vt:lpstr>Class Live Stream Link</vt:lpstr>
      <vt:lpstr>What Will We Be Learning?</vt:lpstr>
      <vt:lpstr>My Background</vt:lpstr>
      <vt:lpstr>My Background</vt:lpstr>
      <vt:lpstr>Introduction to R Programming: Class Outline</vt:lpstr>
      <vt:lpstr>Intermediate R Programming</vt:lpstr>
      <vt:lpstr>Why Learn R?</vt:lpstr>
      <vt:lpstr>PowerPoint Presentation</vt:lpstr>
      <vt:lpstr>PowerPoint Presentation</vt:lpstr>
      <vt:lpstr>Class Content</vt:lpstr>
      <vt:lpstr>Streaming and Recording of Class</vt:lpstr>
      <vt:lpstr>Getting Help</vt:lpstr>
      <vt:lpstr>Collaboration</vt:lpstr>
      <vt:lpstr>Code Sharing</vt:lpstr>
      <vt:lpstr>Office Hours?</vt:lpstr>
      <vt:lpstr>Installing Base R and RStudio</vt:lpstr>
      <vt:lpstr>Installing Base R</vt:lpstr>
      <vt:lpstr>What Version of R Should I Download?</vt:lpstr>
      <vt:lpstr>Downloading Base R</vt:lpstr>
      <vt:lpstr>Downloading Base R</vt:lpstr>
      <vt:lpstr>Difference between Base R &amp; RStudio</vt:lpstr>
      <vt:lpstr>Downloading RStudio</vt:lpstr>
      <vt:lpstr>R Interface &amp; Essential Basic Commands</vt:lpstr>
      <vt:lpstr>PowerPoint Presentation</vt:lpstr>
      <vt:lpstr>Most Basic Elements</vt:lpstr>
      <vt:lpstr>All about Vectors</vt:lpstr>
      <vt:lpstr>Set Your Working Directory</vt:lpstr>
      <vt:lpstr>Importing Data</vt:lpstr>
      <vt:lpstr>Exporting Data</vt:lpstr>
      <vt:lpstr>Installing &amp; Loading Packages</vt:lpstr>
      <vt:lpstr>Package Loading Error?</vt:lpstr>
      <vt:lpstr>Commonly Used Packages</vt:lpstr>
      <vt:lpstr>Coding Demonstration in R</vt:lpstr>
      <vt:lpstr>Data Types &amp; Structures</vt:lpstr>
      <vt:lpstr>Data Types</vt:lpstr>
      <vt:lpstr>Data Structures</vt:lpstr>
      <vt:lpstr>Data Structures</vt:lpstr>
      <vt:lpstr>Questions? </vt:lpstr>
      <vt:lpstr>Thank you for attending!  Next Class is Vectors &amp; Matrices:   Next Saturday, May 24th from 10:30 AM to 12:00 PM  To attend in person go here to sign up: https://www.meetup.com/Learning-R-Programming-in-Austin/events/261412773/   To attend online go here to sign up: https://www.eventbrite.com/e/intro-r-vectors-and-matrices-tickets-61769256509  Optional Practice Slides are Available on Github! (link on slide #12)</vt:lpstr>
      <vt:lpstr>Contact Info:  My email: kelsey.Huntzberry@gmail.com    Slack Channel to collaborate with your cohort is called r-programming-class found here:  https://join.slack.com/t/learningrinaustin/shared_invite/enQtNjQ3MTcxMTczOTQyLTU4NWU2OGU5ZWQ5YzIwMTRhYjRiZTI3ODM1Yjc3ZTcwY2VjOGZkNjg2MzE1ODA1ZDA0YTRjMzNjYmIxOWQ1YmM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R</dc:title>
  <dc:creator>Huntzberry, Kelsey</dc:creator>
  <cp:lastModifiedBy>Kelsey Huntzberry</cp:lastModifiedBy>
  <cp:revision>38</cp:revision>
  <dcterms:created xsi:type="dcterms:W3CDTF">2019-05-13T01:47:15Z</dcterms:created>
  <dcterms:modified xsi:type="dcterms:W3CDTF">2019-05-25T02:21:56Z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